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</p:sldIdLst>
  <p:sldSz cy="5143500" cx="9144000"/>
  <p:notesSz cx="6858000" cy="9144000"/>
  <p:embeddedFontLst>
    <p:embeddedFont>
      <p:font typeface="Montserrat"/>
      <p:regular r:id="rId30"/>
      <p:bold r:id="rId31"/>
      <p:italic r:id="rId32"/>
      <p:boldItalic r:id="rId33"/>
    </p:embeddedFont>
    <p:embeddedFont>
      <p:font typeface="Montserrat Medium"/>
      <p:regular r:id="rId34"/>
      <p:bold r:id="rId35"/>
      <p:italic r:id="rId36"/>
      <p:boldItalic r:id="rId37"/>
    </p:embeddedFont>
    <p:embeddedFont>
      <p:font typeface="Big Shoulders Text Medium"/>
      <p:regular r:id="rId38"/>
      <p:bold r:id="rId39"/>
    </p:embeddedFont>
    <p:embeddedFont>
      <p:font typeface="Big Shoulders Text"/>
      <p:regular r:id="rId40"/>
      <p:bold r:id="rId41"/>
    </p:embeddedFont>
    <p:embeddedFont>
      <p:font typeface="Big Shoulders Text ExtraBold"/>
      <p:bold r:id="rId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BigShouldersText-regular.fntdata"/><Relationship Id="rId20" Type="http://schemas.openxmlformats.org/officeDocument/2006/relationships/slide" Target="slides/slide16.xml"/><Relationship Id="rId42" Type="http://schemas.openxmlformats.org/officeDocument/2006/relationships/font" Target="fonts/BigShouldersTextExtraBold-bold.fntdata"/><Relationship Id="rId41" Type="http://schemas.openxmlformats.org/officeDocument/2006/relationships/font" Target="fonts/BigShouldersText-bold.fntdata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Montserrat-bold.fntdata"/><Relationship Id="rId30" Type="http://schemas.openxmlformats.org/officeDocument/2006/relationships/font" Target="fonts/Montserrat-regular.fntdata"/><Relationship Id="rId11" Type="http://schemas.openxmlformats.org/officeDocument/2006/relationships/slide" Target="slides/slide7.xml"/><Relationship Id="rId33" Type="http://schemas.openxmlformats.org/officeDocument/2006/relationships/font" Target="fonts/Montserrat-boldItalic.fntdata"/><Relationship Id="rId10" Type="http://schemas.openxmlformats.org/officeDocument/2006/relationships/slide" Target="slides/slide6.xml"/><Relationship Id="rId32" Type="http://schemas.openxmlformats.org/officeDocument/2006/relationships/font" Target="fonts/Montserrat-italic.fntdata"/><Relationship Id="rId13" Type="http://schemas.openxmlformats.org/officeDocument/2006/relationships/slide" Target="slides/slide9.xml"/><Relationship Id="rId35" Type="http://schemas.openxmlformats.org/officeDocument/2006/relationships/font" Target="fonts/MontserratMedium-bold.fntdata"/><Relationship Id="rId12" Type="http://schemas.openxmlformats.org/officeDocument/2006/relationships/slide" Target="slides/slide8.xml"/><Relationship Id="rId34" Type="http://schemas.openxmlformats.org/officeDocument/2006/relationships/font" Target="fonts/MontserratMedium-regular.fntdata"/><Relationship Id="rId15" Type="http://schemas.openxmlformats.org/officeDocument/2006/relationships/slide" Target="slides/slide11.xml"/><Relationship Id="rId37" Type="http://schemas.openxmlformats.org/officeDocument/2006/relationships/font" Target="fonts/MontserratMedium-boldItalic.fntdata"/><Relationship Id="rId14" Type="http://schemas.openxmlformats.org/officeDocument/2006/relationships/slide" Target="slides/slide10.xml"/><Relationship Id="rId36" Type="http://schemas.openxmlformats.org/officeDocument/2006/relationships/font" Target="fonts/MontserratMedium-italic.fntdata"/><Relationship Id="rId17" Type="http://schemas.openxmlformats.org/officeDocument/2006/relationships/slide" Target="slides/slide13.xml"/><Relationship Id="rId39" Type="http://schemas.openxmlformats.org/officeDocument/2006/relationships/font" Target="fonts/BigShouldersTextMedium-bold.fntdata"/><Relationship Id="rId16" Type="http://schemas.openxmlformats.org/officeDocument/2006/relationships/slide" Target="slides/slide12.xml"/><Relationship Id="rId38" Type="http://schemas.openxmlformats.org/officeDocument/2006/relationships/font" Target="fonts/BigShouldersTextMedium-regular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2be512272bb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2be512272bb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2be512272bb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2be512272bb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2be512272bb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2be512272bb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2be512272bb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2be512272bb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2be512272bb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2be512272bb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2be512272bb_0_2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2be512272bb_0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2be512272bb_0_1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2be512272bb_0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2be512272bb_0_2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2be512272bb_0_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2be512272bb_0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2be512272bb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2be512272bb_0_2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2be512272bb_0_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23dd6c20b7c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23dd6c20b7c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241d6dd76bc_8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241d6dd76bc_8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2be512272bb_0_2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Google Shape;534;g2be512272bb_0_2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2be512272bb_0_3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9" name="Google Shape;579;g2be512272bb_0_3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2be512272bb_0_3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4" name="Google Shape;624;g2be512272bb_0_3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2be512272bb_0_3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2be512272bb_0_3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2be512272bb_0_4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9" name="Google Shape;639;g2be512272bb_0_4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23dd6c20b7c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23dd6c20b7c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23dd6c20b7c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23dd6c20b7c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2be512272bb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2be512272bb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2be512272bb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2be512272bb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2be512272bb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2be512272bb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2be512272bb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2be512272bb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2be512272bb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2be512272bb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bit.ly/3A1uf1Q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2"/>
        </a:soli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6003050" y="-34600"/>
            <a:ext cx="4652400" cy="5274600"/>
          </a:xfrm>
          <a:prstGeom prst="parallelogram">
            <a:avLst>
              <a:gd fmla="val 25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" name="Google Shape;10;p2"/>
          <p:cNvSpPr txBox="1"/>
          <p:nvPr>
            <p:ph type="ctrTitle"/>
          </p:nvPr>
        </p:nvSpPr>
        <p:spPr>
          <a:xfrm>
            <a:off x="713100" y="1089200"/>
            <a:ext cx="4390200" cy="258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713100" y="3847856"/>
            <a:ext cx="4390200" cy="3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2" name="Google Shape;12;p2"/>
          <p:cNvSpPr/>
          <p:nvPr>
            <p:ph idx="2" type="pic"/>
          </p:nvPr>
        </p:nvSpPr>
        <p:spPr>
          <a:xfrm>
            <a:off x="5690300" y="-34600"/>
            <a:ext cx="3282300" cy="5274600"/>
          </a:xfrm>
          <a:prstGeom prst="parallelogram">
            <a:avLst>
              <a:gd fmla="val 25000" name="adj"/>
            </a:avLst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grpSp>
        <p:nvGrpSpPr>
          <p:cNvPr id="13" name="Google Shape;13;p2"/>
          <p:cNvGrpSpPr/>
          <p:nvPr/>
        </p:nvGrpSpPr>
        <p:grpSpPr>
          <a:xfrm>
            <a:off x="362550" y="114750"/>
            <a:ext cx="589475" cy="484200"/>
            <a:chOff x="362550" y="114750"/>
            <a:chExt cx="589475" cy="484200"/>
          </a:xfrm>
        </p:grpSpPr>
        <p:sp>
          <p:nvSpPr>
            <p:cNvPr id="14" name="Google Shape;14;p2"/>
            <p:cNvSpPr/>
            <p:nvPr/>
          </p:nvSpPr>
          <p:spPr>
            <a:xfrm>
              <a:off x="784925" y="114750"/>
              <a:ext cx="167100" cy="167100"/>
            </a:xfrm>
            <a:prstGeom prst="parallelogram">
              <a:avLst>
                <a:gd fmla="val 25000" name="adj"/>
              </a:avLst>
            </a:prstGeom>
            <a:noFill/>
            <a:ln cap="flat" cmpd="sng" w="2857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362550" y="336450"/>
              <a:ext cx="262500" cy="262500"/>
            </a:xfrm>
            <a:prstGeom prst="parallelogram">
              <a:avLst>
                <a:gd fmla="val 25000" name="adj"/>
              </a:avLst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" name="Google Shape;16;p2"/>
          <p:cNvGrpSpPr/>
          <p:nvPr/>
        </p:nvGrpSpPr>
        <p:grpSpPr>
          <a:xfrm>
            <a:off x="5416500" y="166950"/>
            <a:ext cx="756050" cy="486600"/>
            <a:chOff x="5416500" y="166950"/>
            <a:chExt cx="756050" cy="486600"/>
          </a:xfrm>
        </p:grpSpPr>
        <p:sp>
          <p:nvSpPr>
            <p:cNvPr id="17" name="Google Shape;17;p2"/>
            <p:cNvSpPr/>
            <p:nvPr/>
          </p:nvSpPr>
          <p:spPr>
            <a:xfrm>
              <a:off x="6003050" y="166950"/>
              <a:ext cx="169500" cy="169500"/>
            </a:xfrm>
            <a:prstGeom prst="parallelogram">
              <a:avLst>
                <a:gd fmla="val 25000" name="adj"/>
              </a:avLst>
            </a:prstGeom>
            <a:noFill/>
            <a:ln cap="flat" cmpd="sng" w="2857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5416500" y="281850"/>
              <a:ext cx="371700" cy="371700"/>
            </a:xfrm>
            <a:prstGeom prst="parallelogram">
              <a:avLst>
                <a:gd fmla="val 25000" name="adj"/>
              </a:avLst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" name="Google Shape;19;p2"/>
          <p:cNvGrpSpPr/>
          <p:nvPr/>
        </p:nvGrpSpPr>
        <p:grpSpPr>
          <a:xfrm>
            <a:off x="148550" y="4426475"/>
            <a:ext cx="476500" cy="540750"/>
            <a:chOff x="148550" y="4426475"/>
            <a:chExt cx="476500" cy="540750"/>
          </a:xfrm>
        </p:grpSpPr>
        <p:sp>
          <p:nvSpPr>
            <p:cNvPr id="20" name="Google Shape;20;p2"/>
            <p:cNvSpPr/>
            <p:nvPr/>
          </p:nvSpPr>
          <p:spPr>
            <a:xfrm>
              <a:off x="148550" y="4426475"/>
              <a:ext cx="262500" cy="262500"/>
            </a:xfrm>
            <a:prstGeom prst="parallelogram">
              <a:avLst>
                <a:gd fmla="val 25000" name="adj"/>
              </a:avLst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457950" y="4800125"/>
              <a:ext cx="167100" cy="167100"/>
            </a:xfrm>
            <a:prstGeom prst="parallelogram">
              <a:avLst>
                <a:gd fmla="val 25000" name="adj"/>
              </a:avLst>
            </a:prstGeom>
            <a:noFill/>
            <a:ln cap="flat" cmpd="sng" w="2857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" name="Google Shape;22;p2"/>
          <p:cNvSpPr/>
          <p:nvPr/>
        </p:nvSpPr>
        <p:spPr>
          <a:xfrm>
            <a:off x="4908000" y="4604100"/>
            <a:ext cx="371700" cy="371700"/>
          </a:xfrm>
          <a:prstGeom prst="parallelogram">
            <a:avLst>
              <a:gd fmla="val 25000" name="adj"/>
            </a:avLst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2"/>
        </a:solid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1"/>
          <p:cNvSpPr txBox="1"/>
          <p:nvPr>
            <p:ph hasCustomPrompt="1" type="title"/>
          </p:nvPr>
        </p:nvSpPr>
        <p:spPr>
          <a:xfrm>
            <a:off x="1146900" y="1485633"/>
            <a:ext cx="6850200" cy="137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2pPr>
            <a:lvl3pPr lvl="2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3pPr>
            <a:lvl4pPr lvl="3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4pPr>
            <a:lvl5pPr lvl="4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5pPr>
            <a:lvl6pPr lvl="5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6pPr>
            <a:lvl7pPr lvl="6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7pPr>
            <a:lvl8pPr lvl="7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8pPr>
            <a:lvl9pPr lvl="8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9pPr>
          </a:lstStyle>
          <a:p>
            <a:r>
              <a:t>xx%</a:t>
            </a:r>
          </a:p>
        </p:txBody>
      </p:sp>
      <p:sp>
        <p:nvSpPr>
          <p:cNvPr id="108" name="Google Shape;108;p11"/>
          <p:cNvSpPr txBox="1"/>
          <p:nvPr>
            <p:ph idx="1" type="subTitle"/>
          </p:nvPr>
        </p:nvSpPr>
        <p:spPr>
          <a:xfrm>
            <a:off x="1146900" y="3337767"/>
            <a:ext cx="6850200" cy="32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grpSp>
        <p:nvGrpSpPr>
          <p:cNvPr id="109" name="Google Shape;109;p11"/>
          <p:cNvGrpSpPr/>
          <p:nvPr/>
        </p:nvGrpSpPr>
        <p:grpSpPr>
          <a:xfrm>
            <a:off x="8130075" y="166950"/>
            <a:ext cx="756050" cy="486600"/>
            <a:chOff x="8130075" y="166950"/>
            <a:chExt cx="756050" cy="486600"/>
          </a:xfrm>
        </p:grpSpPr>
        <p:sp>
          <p:nvSpPr>
            <p:cNvPr id="110" name="Google Shape;110;p11"/>
            <p:cNvSpPr/>
            <p:nvPr/>
          </p:nvSpPr>
          <p:spPr>
            <a:xfrm>
              <a:off x="8130075" y="281850"/>
              <a:ext cx="371700" cy="371700"/>
            </a:xfrm>
            <a:prstGeom prst="parallelogram">
              <a:avLst>
                <a:gd fmla="val 25000" name="adj"/>
              </a:avLst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>
              <a:off x="8716625" y="166950"/>
              <a:ext cx="169500" cy="169500"/>
            </a:xfrm>
            <a:prstGeom prst="parallelogram">
              <a:avLst>
                <a:gd fmla="val 25000" name="adj"/>
              </a:avLst>
            </a:prstGeom>
            <a:noFill/>
            <a:ln cap="flat" cmpd="sng" w="2857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2" name="Google Shape;112;p11"/>
          <p:cNvGrpSpPr/>
          <p:nvPr/>
        </p:nvGrpSpPr>
        <p:grpSpPr>
          <a:xfrm>
            <a:off x="286350" y="4463915"/>
            <a:ext cx="589475" cy="484200"/>
            <a:chOff x="286350" y="4463915"/>
            <a:chExt cx="589475" cy="484200"/>
          </a:xfrm>
        </p:grpSpPr>
        <p:sp>
          <p:nvSpPr>
            <p:cNvPr id="113" name="Google Shape;113;p11"/>
            <p:cNvSpPr/>
            <p:nvPr/>
          </p:nvSpPr>
          <p:spPr>
            <a:xfrm>
              <a:off x="286350" y="4685615"/>
              <a:ext cx="262500" cy="262500"/>
            </a:xfrm>
            <a:prstGeom prst="parallelogram">
              <a:avLst>
                <a:gd fmla="val 25000" name="adj"/>
              </a:avLst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708725" y="4463915"/>
              <a:ext cx="167100" cy="167100"/>
            </a:xfrm>
            <a:prstGeom prst="parallelogram">
              <a:avLst>
                <a:gd fmla="val 25000" name="adj"/>
              </a:avLst>
            </a:prstGeom>
            <a:noFill/>
            <a:ln cap="flat" cmpd="sng" w="2857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253350" y="166950"/>
            <a:ext cx="698675" cy="448800"/>
            <a:chOff x="253350" y="166950"/>
            <a:chExt cx="698675" cy="448800"/>
          </a:xfrm>
        </p:grpSpPr>
        <p:sp>
          <p:nvSpPr>
            <p:cNvPr id="116" name="Google Shape;116;p11"/>
            <p:cNvSpPr/>
            <p:nvPr/>
          </p:nvSpPr>
          <p:spPr>
            <a:xfrm>
              <a:off x="253350" y="166950"/>
              <a:ext cx="371700" cy="371700"/>
            </a:xfrm>
            <a:prstGeom prst="parallelogram">
              <a:avLst>
                <a:gd fmla="val 25000" name="adj"/>
              </a:avLst>
            </a:prstGeom>
            <a:noFill/>
            <a:ln cap="flat" cmpd="sng" w="2857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84925" y="448650"/>
              <a:ext cx="167100" cy="167100"/>
            </a:xfrm>
            <a:prstGeom prst="parallelogram">
              <a:avLst>
                <a:gd fmla="val 25000" name="adj"/>
              </a:avLst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8" name="Google Shape;118;p11"/>
          <p:cNvGrpSpPr/>
          <p:nvPr/>
        </p:nvGrpSpPr>
        <p:grpSpPr>
          <a:xfrm>
            <a:off x="8430900" y="4426475"/>
            <a:ext cx="476500" cy="540750"/>
            <a:chOff x="8430900" y="4426475"/>
            <a:chExt cx="476500" cy="540750"/>
          </a:xfrm>
        </p:grpSpPr>
        <p:sp>
          <p:nvSpPr>
            <p:cNvPr id="119" name="Google Shape;119;p11"/>
            <p:cNvSpPr/>
            <p:nvPr/>
          </p:nvSpPr>
          <p:spPr>
            <a:xfrm rot="10800000">
              <a:off x="8430900" y="4426475"/>
              <a:ext cx="167100" cy="167100"/>
            </a:xfrm>
            <a:prstGeom prst="parallelogram">
              <a:avLst>
                <a:gd fmla="val 25000" name="adj"/>
              </a:avLst>
            </a:prstGeom>
            <a:noFill/>
            <a:ln cap="flat" cmpd="sng" w="2857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10800000">
              <a:off x="8644900" y="4704725"/>
              <a:ext cx="262500" cy="262500"/>
            </a:xfrm>
            <a:prstGeom prst="parallelogram">
              <a:avLst>
                <a:gd fmla="val 25000" name="adj"/>
              </a:avLst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">
    <p:bg>
      <p:bgPr>
        <a:solidFill>
          <a:schemeClr val="dk2"/>
        </a:soli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3"/>
          <p:cNvSpPr txBox="1"/>
          <p:nvPr>
            <p:ph type="title"/>
          </p:nvPr>
        </p:nvSpPr>
        <p:spPr>
          <a:xfrm>
            <a:off x="713100" y="521225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24" name="Google Shape;124;p13"/>
          <p:cNvSpPr txBox="1"/>
          <p:nvPr>
            <p:ph idx="1" type="subTitle"/>
          </p:nvPr>
        </p:nvSpPr>
        <p:spPr>
          <a:xfrm>
            <a:off x="1413987" y="1606050"/>
            <a:ext cx="1750800" cy="636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200">
                <a:solidFill>
                  <a:schemeClr val="dk1"/>
                </a:solidFill>
                <a:latin typeface="Big Shoulders Text ExtraBold"/>
                <a:ea typeface="Big Shoulders Text ExtraBold"/>
                <a:cs typeface="Big Shoulders Text ExtraBold"/>
                <a:sym typeface="Big Shoulders Text ExtraBold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5" name="Google Shape;125;p13"/>
          <p:cNvSpPr txBox="1"/>
          <p:nvPr>
            <p:ph idx="2" type="subTitle"/>
          </p:nvPr>
        </p:nvSpPr>
        <p:spPr>
          <a:xfrm>
            <a:off x="1413987" y="2649038"/>
            <a:ext cx="1750800" cy="636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200">
                <a:solidFill>
                  <a:schemeClr val="dk1"/>
                </a:solidFill>
                <a:latin typeface="Big Shoulders Text ExtraBold"/>
                <a:ea typeface="Big Shoulders Text ExtraBold"/>
                <a:cs typeface="Big Shoulders Text ExtraBold"/>
                <a:sym typeface="Big Shoulders Text ExtraBold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6" name="Google Shape;126;p13"/>
          <p:cNvSpPr txBox="1"/>
          <p:nvPr>
            <p:ph hasCustomPrompt="1" idx="3" type="title"/>
          </p:nvPr>
        </p:nvSpPr>
        <p:spPr>
          <a:xfrm>
            <a:off x="3317075" y="1613652"/>
            <a:ext cx="737400" cy="636600"/>
          </a:xfrm>
          <a:prstGeom prst="rect">
            <a:avLst/>
          </a:prstGeom>
          <a:solidFill>
            <a:schemeClr val="accent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9pPr>
          </a:lstStyle>
          <a:p>
            <a:r>
              <a:t>xx%</a:t>
            </a:r>
          </a:p>
        </p:txBody>
      </p:sp>
      <p:sp>
        <p:nvSpPr>
          <p:cNvPr id="127" name="Google Shape;127;p13"/>
          <p:cNvSpPr txBox="1"/>
          <p:nvPr>
            <p:ph hasCustomPrompt="1" idx="4" type="title"/>
          </p:nvPr>
        </p:nvSpPr>
        <p:spPr>
          <a:xfrm>
            <a:off x="3317075" y="2656665"/>
            <a:ext cx="737400" cy="636600"/>
          </a:xfrm>
          <a:prstGeom prst="rect">
            <a:avLst/>
          </a:prstGeom>
          <a:solidFill>
            <a:schemeClr val="l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9pPr>
          </a:lstStyle>
          <a:p>
            <a:r>
              <a:t>xx%</a:t>
            </a:r>
          </a:p>
        </p:txBody>
      </p:sp>
      <p:sp>
        <p:nvSpPr>
          <p:cNvPr id="128" name="Google Shape;128;p13"/>
          <p:cNvSpPr txBox="1"/>
          <p:nvPr>
            <p:ph idx="5" type="subTitle"/>
          </p:nvPr>
        </p:nvSpPr>
        <p:spPr>
          <a:xfrm flipH="1">
            <a:off x="5979213" y="1606050"/>
            <a:ext cx="1750800" cy="636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200">
                <a:solidFill>
                  <a:schemeClr val="dk1"/>
                </a:solidFill>
                <a:latin typeface="Big Shoulders Text ExtraBold"/>
                <a:ea typeface="Big Shoulders Text ExtraBold"/>
                <a:cs typeface="Big Shoulders Text ExtraBold"/>
                <a:sym typeface="Big Shoulders Text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9" name="Google Shape;129;p13"/>
          <p:cNvSpPr txBox="1"/>
          <p:nvPr>
            <p:ph idx="6" type="subTitle"/>
          </p:nvPr>
        </p:nvSpPr>
        <p:spPr>
          <a:xfrm flipH="1">
            <a:off x="5979213" y="2649038"/>
            <a:ext cx="1750800" cy="636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200">
                <a:solidFill>
                  <a:schemeClr val="dk1"/>
                </a:solidFill>
                <a:latin typeface="Big Shoulders Text ExtraBold"/>
                <a:ea typeface="Big Shoulders Text ExtraBold"/>
                <a:cs typeface="Big Shoulders Text ExtraBold"/>
                <a:sym typeface="Big Shoulders Text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0" name="Google Shape;130;p13"/>
          <p:cNvSpPr txBox="1"/>
          <p:nvPr>
            <p:ph hasCustomPrompt="1" idx="7" type="title"/>
          </p:nvPr>
        </p:nvSpPr>
        <p:spPr>
          <a:xfrm flipH="1">
            <a:off x="5089200" y="1613652"/>
            <a:ext cx="737400" cy="636600"/>
          </a:xfrm>
          <a:prstGeom prst="rect">
            <a:avLst/>
          </a:prstGeom>
          <a:solidFill>
            <a:schemeClr val="l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9pPr>
          </a:lstStyle>
          <a:p>
            <a:r>
              <a:t>xx%</a:t>
            </a:r>
          </a:p>
        </p:txBody>
      </p:sp>
      <p:sp>
        <p:nvSpPr>
          <p:cNvPr id="131" name="Google Shape;131;p13"/>
          <p:cNvSpPr txBox="1"/>
          <p:nvPr>
            <p:ph hasCustomPrompt="1" idx="8" type="title"/>
          </p:nvPr>
        </p:nvSpPr>
        <p:spPr>
          <a:xfrm flipH="1">
            <a:off x="5089200" y="2656665"/>
            <a:ext cx="737400" cy="636600"/>
          </a:xfrm>
          <a:prstGeom prst="rect">
            <a:avLst/>
          </a:prstGeom>
          <a:solidFill>
            <a:schemeClr val="accent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9pPr>
          </a:lstStyle>
          <a:p>
            <a:r>
              <a:t>xx%</a:t>
            </a:r>
          </a:p>
        </p:txBody>
      </p:sp>
      <p:sp>
        <p:nvSpPr>
          <p:cNvPr id="132" name="Google Shape;132;p13"/>
          <p:cNvSpPr txBox="1"/>
          <p:nvPr>
            <p:ph idx="9" type="subTitle"/>
          </p:nvPr>
        </p:nvSpPr>
        <p:spPr>
          <a:xfrm>
            <a:off x="1413987" y="3699650"/>
            <a:ext cx="1750800" cy="636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200">
                <a:solidFill>
                  <a:schemeClr val="dk1"/>
                </a:solidFill>
                <a:latin typeface="Big Shoulders Text ExtraBold"/>
                <a:ea typeface="Big Shoulders Text ExtraBold"/>
                <a:cs typeface="Big Shoulders Text ExtraBold"/>
                <a:sym typeface="Big Shoulders Text ExtraBold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3" name="Google Shape;133;p13"/>
          <p:cNvSpPr txBox="1"/>
          <p:nvPr>
            <p:ph hasCustomPrompt="1" idx="13" type="title"/>
          </p:nvPr>
        </p:nvSpPr>
        <p:spPr>
          <a:xfrm>
            <a:off x="3317075" y="3707277"/>
            <a:ext cx="737400" cy="636600"/>
          </a:xfrm>
          <a:prstGeom prst="rect">
            <a:avLst/>
          </a:prstGeom>
          <a:solidFill>
            <a:schemeClr val="accent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9pPr>
          </a:lstStyle>
          <a:p>
            <a:r>
              <a:t>xx%</a:t>
            </a:r>
          </a:p>
        </p:txBody>
      </p:sp>
      <p:sp>
        <p:nvSpPr>
          <p:cNvPr id="134" name="Google Shape;134;p13"/>
          <p:cNvSpPr txBox="1"/>
          <p:nvPr>
            <p:ph idx="14" type="subTitle"/>
          </p:nvPr>
        </p:nvSpPr>
        <p:spPr>
          <a:xfrm flipH="1">
            <a:off x="5979213" y="3699650"/>
            <a:ext cx="1750800" cy="636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200">
                <a:solidFill>
                  <a:schemeClr val="dk1"/>
                </a:solidFill>
                <a:latin typeface="Big Shoulders Text ExtraBold"/>
                <a:ea typeface="Big Shoulders Text ExtraBold"/>
                <a:cs typeface="Big Shoulders Text ExtraBold"/>
                <a:sym typeface="Big Shoulders Text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5" name="Google Shape;135;p13"/>
          <p:cNvSpPr txBox="1"/>
          <p:nvPr>
            <p:ph hasCustomPrompt="1" idx="15" type="title"/>
          </p:nvPr>
        </p:nvSpPr>
        <p:spPr>
          <a:xfrm flipH="1">
            <a:off x="5089200" y="3707277"/>
            <a:ext cx="737400" cy="636600"/>
          </a:xfrm>
          <a:prstGeom prst="rect">
            <a:avLst/>
          </a:prstGeom>
          <a:solidFill>
            <a:schemeClr val="l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9pPr>
          </a:lstStyle>
          <a:p>
            <a:r>
              <a:t>xx%</a:t>
            </a:r>
          </a:p>
        </p:txBody>
      </p:sp>
      <p:sp>
        <p:nvSpPr>
          <p:cNvPr id="136" name="Google Shape;136;p13"/>
          <p:cNvSpPr/>
          <p:nvPr/>
        </p:nvSpPr>
        <p:spPr>
          <a:xfrm flipH="1" rot="10800000">
            <a:off x="160160" y="200505"/>
            <a:ext cx="262500" cy="262500"/>
          </a:xfrm>
          <a:prstGeom prst="parallelogram">
            <a:avLst>
              <a:gd fmla="val 25000" name="adj"/>
            </a:avLst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3"/>
          <p:cNvSpPr/>
          <p:nvPr/>
        </p:nvSpPr>
        <p:spPr>
          <a:xfrm flipH="1" rot="10800000">
            <a:off x="8575075" y="221869"/>
            <a:ext cx="371700" cy="371700"/>
          </a:xfrm>
          <a:prstGeom prst="parallelogram">
            <a:avLst>
              <a:gd fmla="val 25000" name="adj"/>
            </a:avLst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3"/>
          <p:cNvSpPr/>
          <p:nvPr/>
        </p:nvSpPr>
        <p:spPr>
          <a:xfrm flipH="1" rot="10800000">
            <a:off x="584756" y="427276"/>
            <a:ext cx="169500" cy="169500"/>
          </a:xfrm>
          <a:prstGeom prst="parallelogram">
            <a:avLst>
              <a:gd fmla="val 25000" name="adj"/>
            </a:avLst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3"/>
          <p:cNvSpPr/>
          <p:nvPr/>
        </p:nvSpPr>
        <p:spPr>
          <a:xfrm flipH="1" rot="10800000">
            <a:off x="574426" y="4423094"/>
            <a:ext cx="167100" cy="167100"/>
          </a:xfrm>
          <a:prstGeom prst="parallelogram">
            <a:avLst>
              <a:gd fmla="val 25000" name="adj"/>
            </a:avLst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13"/>
          <p:cNvSpPr/>
          <p:nvPr/>
        </p:nvSpPr>
        <p:spPr>
          <a:xfrm rot="10800000">
            <a:off x="8658511" y="4484069"/>
            <a:ext cx="262500" cy="262500"/>
          </a:xfrm>
          <a:prstGeom prst="parallelogram">
            <a:avLst>
              <a:gd fmla="val 25000" name="adj"/>
            </a:avLst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13"/>
          <p:cNvSpPr/>
          <p:nvPr/>
        </p:nvSpPr>
        <p:spPr>
          <a:xfrm flipH="1" rot="10800000">
            <a:off x="188826" y="4663124"/>
            <a:ext cx="262500" cy="262500"/>
          </a:xfrm>
          <a:prstGeom prst="parallelogram">
            <a:avLst>
              <a:gd fmla="val 25000" name="adj"/>
            </a:avLst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13"/>
          <p:cNvSpPr/>
          <p:nvPr/>
        </p:nvSpPr>
        <p:spPr>
          <a:xfrm rot="10800000">
            <a:off x="8331536" y="4801169"/>
            <a:ext cx="167100" cy="167100"/>
          </a:xfrm>
          <a:prstGeom prst="parallelogram">
            <a:avLst>
              <a:gd fmla="val 25000" name="adj"/>
            </a:avLst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BLANK_8">
    <p:bg>
      <p:bgPr>
        <a:solidFill>
          <a:schemeClr val="dk2"/>
        </a:solid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4"/>
          <p:cNvSpPr txBox="1"/>
          <p:nvPr>
            <p:ph type="title"/>
          </p:nvPr>
        </p:nvSpPr>
        <p:spPr>
          <a:xfrm>
            <a:off x="713100" y="521225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45" name="Google Shape;145;p14"/>
          <p:cNvSpPr txBox="1"/>
          <p:nvPr>
            <p:ph idx="1" type="body"/>
          </p:nvPr>
        </p:nvSpPr>
        <p:spPr>
          <a:xfrm>
            <a:off x="713100" y="1988500"/>
            <a:ext cx="3695700" cy="161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46" name="Google Shape;146;p14"/>
          <p:cNvSpPr txBox="1"/>
          <p:nvPr>
            <p:ph idx="2" type="body"/>
          </p:nvPr>
        </p:nvSpPr>
        <p:spPr>
          <a:xfrm>
            <a:off x="4735200" y="1988500"/>
            <a:ext cx="3695700" cy="161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47" name="Google Shape;147;p14"/>
          <p:cNvSpPr/>
          <p:nvPr/>
        </p:nvSpPr>
        <p:spPr>
          <a:xfrm>
            <a:off x="210150" y="336450"/>
            <a:ext cx="262500" cy="262500"/>
          </a:xfrm>
          <a:prstGeom prst="parallelogram">
            <a:avLst>
              <a:gd fmla="val 25000" name="adj"/>
            </a:avLst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14"/>
          <p:cNvSpPr/>
          <p:nvPr/>
        </p:nvSpPr>
        <p:spPr>
          <a:xfrm>
            <a:off x="632525" y="114750"/>
            <a:ext cx="167100" cy="167100"/>
          </a:xfrm>
          <a:prstGeom prst="parallelogram">
            <a:avLst>
              <a:gd fmla="val 25000" name="adj"/>
            </a:avLst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14"/>
          <p:cNvSpPr/>
          <p:nvPr/>
        </p:nvSpPr>
        <p:spPr>
          <a:xfrm flipH="1">
            <a:off x="8499500" y="4800125"/>
            <a:ext cx="167100" cy="167100"/>
          </a:xfrm>
          <a:prstGeom prst="parallelogram">
            <a:avLst>
              <a:gd fmla="val 25000" name="adj"/>
            </a:avLst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14"/>
          <p:cNvSpPr/>
          <p:nvPr/>
        </p:nvSpPr>
        <p:spPr>
          <a:xfrm flipH="1">
            <a:off x="8713500" y="4426475"/>
            <a:ext cx="262500" cy="262500"/>
          </a:xfrm>
          <a:prstGeom prst="parallelogram">
            <a:avLst>
              <a:gd fmla="val 25000" name="adj"/>
            </a:avLst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14"/>
          <p:cNvSpPr/>
          <p:nvPr/>
        </p:nvSpPr>
        <p:spPr>
          <a:xfrm>
            <a:off x="197450" y="4508550"/>
            <a:ext cx="371700" cy="371700"/>
          </a:xfrm>
          <a:prstGeom prst="parallelogram">
            <a:avLst>
              <a:gd fmla="val 25000" name="adj"/>
            </a:avLst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14"/>
          <p:cNvSpPr/>
          <p:nvPr/>
        </p:nvSpPr>
        <p:spPr>
          <a:xfrm flipH="1">
            <a:off x="8566485" y="227250"/>
            <a:ext cx="371700" cy="371700"/>
          </a:xfrm>
          <a:prstGeom prst="parallelogram">
            <a:avLst>
              <a:gd fmla="val 25000" name="adj"/>
            </a:avLst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BLANK_7">
    <p:bg>
      <p:bgPr>
        <a:solidFill>
          <a:schemeClr val="dk2"/>
        </a:solidFill>
      </p:bgPr>
    </p:bg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5"/>
          <p:cNvSpPr/>
          <p:nvPr/>
        </p:nvSpPr>
        <p:spPr>
          <a:xfrm>
            <a:off x="6003050" y="-34600"/>
            <a:ext cx="4652400" cy="5274600"/>
          </a:xfrm>
          <a:prstGeom prst="parallelogram">
            <a:avLst>
              <a:gd fmla="val 25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15"/>
          <p:cNvSpPr txBox="1"/>
          <p:nvPr>
            <p:ph type="title"/>
          </p:nvPr>
        </p:nvSpPr>
        <p:spPr>
          <a:xfrm>
            <a:off x="713100" y="521225"/>
            <a:ext cx="5019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56" name="Google Shape;156;p15"/>
          <p:cNvSpPr txBox="1"/>
          <p:nvPr>
            <p:ph idx="1" type="subTitle"/>
          </p:nvPr>
        </p:nvSpPr>
        <p:spPr>
          <a:xfrm>
            <a:off x="827408" y="1277110"/>
            <a:ext cx="4791300" cy="48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Big Shoulders Text ExtraBold"/>
                <a:ea typeface="Big Shoulders Text ExtraBold"/>
                <a:cs typeface="Big Shoulders Text ExtraBold"/>
                <a:sym typeface="Big Shoulders Text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9pPr>
          </a:lstStyle>
          <a:p/>
        </p:txBody>
      </p:sp>
      <p:sp>
        <p:nvSpPr>
          <p:cNvPr id="157" name="Google Shape;157;p15"/>
          <p:cNvSpPr txBox="1"/>
          <p:nvPr>
            <p:ph idx="2" type="subTitle"/>
          </p:nvPr>
        </p:nvSpPr>
        <p:spPr>
          <a:xfrm>
            <a:off x="827400" y="1602060"/>
            <a:ext cx="4791300" cy="67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58" name="Google Shape;158;p15"/>
          <p:cNvSpPr txBox="1"/>
          <p:nvPr>
            <p:ph idx="3" type="subTitle"/>
          </p:nvPr>
        </p:nvSpPr>
        <p:spPr>
          <a:xfrm>
            <a:off x="827408" y="2406879"/>
            <a:ext cx="4791300" cy="48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Big Shoulders Text ExtraBold"/>
                <a:ea typeface="Big Shoulders Text ExtraBold"/>
                <a:cs typeface="Big Shoulders Text ExtraBold"/>
                <a:sym typeface="Big Shoulders Text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9pPr>
          </a:lstStyle>
          <a:p/>
        </p:txBody>
      </p:sp>
      <p:sp>
        <p:nvSpPr>
          <p:cNvPr id="159" name="Google Shape;159;p15"/>
          <p:cNvSpPr txBox="1"/>
          <p:nvPr>
            <p:ph idx="4" type="subTitle"/>
          </p:nvPr>
        </p:nvSpPr>
        <p:spPr>
          <a:xfrm>
            <a:off x="827400" y="2731821"/>
            <a:ext cx="4791300" cy="67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60" name="Google Shape;160;p15"/>
          <p:cNvSpPr txBox="1"/>
          <p:nvPr>
            <p:ph idx="5" type="subTitle"/>
          </p:nvPr>
        </p:nvSpPr>
        <p:spPr>
          <a:xfrm>
            <a:off x="827408" y="3536649"/>
            <a:ext cx="4791300" cy="48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Big Shoulders Text ExtraBold"/>
                <a:ea typeface="Big Shoulders Text ExtraBold"/>
                <a:cs typeface="Big Shoulders Text ExtraBold"/>
                <a:sym typeface="Big Shoulders Text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9pPr>
          </a:lstStyle>
          <a:p/>
        </p:txBody>
      </p:sp>
      <p:sp>
        <p:nvSpPr>
          <p:cNvPr id="161" name="Google Shape;161;p15"/>
          <p:cNvSpPr txBox="1"/>
          <p:nvPr>
            <p:ph idx="6" type="subTitle"/>
          </p:nvPr>
        </p:nvSpPr>
        <p:spPr>
          <a:xfrm>
            <a:off x="827400" y="3861591"/>
            <a:ext cx="4791300" cy="67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62" name="Google Shape;162;p15"/>
          <p:cNvSpPr/>
          <p:nvPr>
            <p:ph idx="7" type="pic"/>
          </p:nvPr>
        </p:nvSpPr>
        <p:spPr>
          <a:xfrm>
            <a:off x="5690300" y="-34600"/>
            <a:ext cx="3282300" cy="5274600"/>
          </a:xfrm>
          <a:prstGeom prst="parallelogram">
            <a:avLst>
              <a:gd fmla="val 25000" name="adj"/>
            </a:avLst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grpSp>
        <p:nvGrpSpPr>
          <p:cNvPr id="163" name="Google Shape;163;p15"/>
          <p:cNvGrpSpPr/>
          <p:nvPr/>
        </p:nvGrpSpPr>
        <p:grpSpPr>
          <a:xfrm>
            <a:off x="148550" y="4426475"/>
            <a:ext cx="476500" cy="540750"/>
            <a:chOff x="148550" y="4426475"/>
            <a:chExt cx="476500" cy="540750"/>
          </a:xfrm>
        </p:grpSpPr>
        <p:sp>
          <p:nvSpPr>
            <p:cNvPr id="164" name="Google Shape;164;p15"/>
            <p:cNvSpPr/>
            <p:nvPr/>
          </p:nvSpPr>
          <p:spPr>
            <a:xfrm flipH="1" rot="10800000">
              <a:off x="457950" y="4426475"/>
              <a:ext cx="167100" cy="167100"/>
            </a:xfrm>
            <a:prstGeom prst="parallelogram">
              <a:avLst>
                <a:gd fmla="val 25000" name="adj"/>
              </a:avLst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15"/>
            <p:cNvSpPr/>
            <p:nvPr/>
          </p:nvSpPr>
          <p:spPr>
            <a:xfrm flipH="1" rot="10800000">
              <a:off x="148550" y="4704725"/>
              <a:ext cx="262500" cy="262500"/>
            </a:xfrm>
            <a:prstGeom prst="parallelogram">
              <a:avLst>
                <a:gd fmla="val 25000" name="adj"/>
              </a:avLst>
            </a:prstGeom>
            <a:noFill/>
            <a:ln cap="flat" cmpd="sng" w="2857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6" name="Google Shape;166;p15"/>
          <p:cNvGrpSpPr/>
          <p:nvPr/>
        </p:nvGrpSpPr>
        <p:grpSpPr>
          <a:xfrm>
            <a:off x="5283210" y="166950"/>
            <a:ext cx="756050" cy="486600"/>
            <a:chOff x="5283210" y="166950"/>
            <a:chExt cx="756050" cy="486600"/>
          </a:xfrm>
        </p:grpSpPr>
        <p:sp>
          <p:nvSpPr>
            <p:cNvPr id="167" name="Google Shape;167;p15"/>
            <p:cNvSpPr/>
            <p:nvPr/>
          </p:nvSpPr>
          <p:spPr>
            <a:xfrm flipH="1">
              <a:off x="5667560" y="281850"/>
              <a:ext cx="371700" cy="371700"/>
            </a:xfrm>
            <a:prstGeom prst="parallelogram">
              <a:avLst>
                <a:gd fmla="val 25000" name="adj"/>
              </a:avLst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5"/>
            <p:cNvSpPr/>
            <p:nvPr/>
          </p:nvSpPr>
          <p:spPr>
            <a:xfrm flipH="1">
              <a:off x="5283210" y="166950"/>
              <a:ext cx="169500" cy="169500"/>
            </a:xfrm>
            <a:prstGeom prst="parallelogram">
              <a:avLst>
                <a:gd fmla="val 25000" name="adj"/>
              </a:avLst>
            </a:prstGeom>
            <a:noFill/>
            <a:ln cap="flat" cmpd="sng" w="2857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9" name="Google Shape;169;p15"/>
          <p:cNvGrpSpPr/>
          <p:nvPr/>
        </p:nvGrpSpPr>
        <p:grpSpPr>
          <a:xfrm>
            <a:off x="210150" y="114750"/>
            <a:ext cx="589475" cy="484200"/>
            <a:chOff x="210150" y="114750"/>
            <a:chExt cx="589475" cy="484200"/>
          </a:xfrm>
        </p:grpSpPr>
        <p:sp>
          <p:nvSpPr>
            <p:cNvPr id="170" name="Google Shape;170;p15"/>
            <p:cNvSpPr/>
            <p:nvPr/>
          </p:nvSpPr>
          <p:spPr>
            <a:xfrm>
              <a:off x="210150" y="336450"/>
              <a:ext cx="262500" cy="262500"/>
            </a:xfrm>
            <a:prstGeom prst="parallelogram">
              <a:avLst>
                <a:gd fmla="val 25000" name="adj"/>
              </a:avLst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15"/>
            <p:cNvSpPr/>
            <p:nvPr/>
          </p:nvSpPr>
          <p:spPr>
            <a:xfrm>
              <a:off x="632525" y="114750"/>
              <a:ext cx="167100" cy="167100"/>
            </a:xfrm>
            <a:prstGeom prst="parallelogram">
              <a:avLst>
                <a:gd fmla="val 25000" name="adj"/>
              </a:avLst>
            </a:prstGeom>
            <a:noFill/>
            <a:ln cap="flat" cmpd="sng" w="2857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6">
    <p:bg>
      <p:bgPr>
        <a:solidFill>
          <a:schemeClr val="dk2"/>
        </a:solidFill>
      </p:bgPr>
    </p:bg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6"/>
          <p:cNvSpPr txBox="1"/>
          <p:nvPr>
            <p:ph type="title"/>
          </p:nvPr>
        </p:nvSpPr>
        <p:spPr>
          <a:xfrm>
            <a:off x="713100" y="521225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74" name="Google Shape;174;p16"/>
          <p:cNvSpPr txBox="1"/>
          <p:nvPr>
            <p:ph idx="1" type="subTitle"/>
          </p:nvPr>
        </p:nvSpPr>
        <p:spPr>
          <a:xfrm>
            <a:off x="1614693" y="3062229"/>
            <a:ext cx="2867700" cy="48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Big Shoulders Text ExtraBold"/>
                <a:ea typeface="Big Shoulders Text ExtraBold"/>
                <a:cs typeface="Big Shoulders Text ExtraBold"/>
                <a:sym typeface="Big Shoulders Text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9pPr>
          </a:lstStyle>
          <a:p/>
        </p:txBody>
      </p:sp>
      <p:sp>
        <p:nvSpPr>
          <p:cNvPr id="175" name="Google Shape;175;p16"/>
          <p:cNvSpPr txBox="1"/>
          <p:nvPr>
            <p:ph idx="2" type="subTitle"/>
          </p:nvPr>
        </p:nvSpPr>
        <p:spPr>
          <a:xfrm>
            <a:off x="1614720" y="3404375"/>
            <a:ext cx="2867700" cy="106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76" name="Google Shape;176;p16"/>
          <p:cNvSpPr txBox="1"/>
          <p:nvPr>
            <p:ph idx="3" type="subTitle"/>
          </p:nvPr>
        </p:nvSpPr>
        <p:spPr>
          <a:xfrm>
            <a:off x="4661593" y="3062229"/>
            <a:ext cx="2867700" cy="48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Big Shoulders Text ExtraBold"/>
                <a:ea typeface="Big Shoulders Text ExtraBold"/>
                <a:cs typeface="Big Shoulders Text ExtraBold"/>
                <a:sym typeface="Big Shoulders Text ExtraBold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9pPr>
          </a:lstStyle>
          <a:p/>
        </p:txBody>
      </p:sp>
      <p:sp>
        <p:nvSpPr>
          <p:cNvPr id="177" name="Google Shape;177;p16"/>
          <p:cNvSpPr txBox="1"/>
          <p:nvPr>
            <p:ph idx="4" type="subTitle"/>
          </p:nvPr>
        </p:nvSpPr>
        <p:spPr>
          <a:xfrm>
            <a:off x="4661607" y="3404375"/>
            <a:ext cx="2867700" cy="106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78" name="Google Shape;178;p16"/>
          <p:cNvSpPr txBox="1"/>
          <p:nvPr>
            <p:ph idx="5" type="subTitle"/>
          </p:nvPr>
        </p:nvSpPr>
        <p:spPr>
          <a:xfrm>
            <a:off x="1614693" y="1440200"/>
            <a:ext cx="2867700" cy="48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Big Shoulders Text ExtraBold"/>
                <a:ea typeface="Big Shoulders Text ExtraBold"/>
                <a:cs typeface="Big Shoulders Text ExtraBold"/>
                <a:sym typeface="Big Shoulders Text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9pPr>
          </a:lstStyle>
          <a:p/>
        </p:txBody>
      </p:sp>
      <p:sp>
        <p:nvSpPr>
          <p:cNvPr id="179" name="Google Shape;179;p16"/>
          <p:cNvSpPr txBox="1"/>
          <p:nvPr>
            <p:ph idx="6" type="subTitle"/>
          </p:nvPr>
        </p:nvSpPr>
        <p:spPr>
          <a:xfrm>
            <a:off x="1614720" y="1782352"/>
            <a:ext cx="2867700" cy="106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80" name="Google Shape;180;p16"/>
          <p:cNvSpPr txBox="1"/>
          <p:nvPr>
            <p:ph idx="7" type="subTitle"/>
          </p:nvPr>
        </p:nvSpPr>
        <p:spPr>
          <a:xfrm>
            <a:off x="4661593" y="1440200"/>
            <a:ext cx="2867700" cy="48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Big Shoulders Text ExtraBold"/>
                <a:ea typeface="Big Shoulders Text ExtraBold"/>
                <a:cs typeface="Big Shoulders Text ExtraBold"/>
                <a:sym typeface="Big Shoulders Text ExtraBold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9pPr>
          </a:lstStyle>
          <a:p/>
        </p:txBody>
      </p:sp>
      <p:sp>
        <p:nvSpPr>
          <p:cNvPr id="181" name="Google Shape;181;p16"/>
          <p:cNvSpPr txBox="1"/>
          <p:nvPr>
            <p:ph idx="8" type="subTitle"/>
          </p:nvPr>
        </p:nvSpPr>
        <p:spPr>
          <a:xfrm>
            <a:off x="4661607" y="1782352"/>
            <a:ext cx="2867700" cy="106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grpSp>
        <p:nvGrpSpPr>
          <p:cNvPr id="182" name="Google Shape;182;p16"/>
          <p:cNvGrpSpPr/>
          <p:nvPr/>
        </p:nvGrpSpPr>
        <p:grpSpPr>
          <a:xfrm>
            <a:off x="188826" y="157395"/>
            <a:ext cx="476500" cy="540750"/>
            <a:chOff x="188826" y="157395"/>
            <a:chExt cx="476500" cy="540750"/>
          </a:xfrm>
        </p:grpSpPr>
        <p:sp>
          <p:nvSpPr>
            <p:cNvPr id="183" name="Google Shape;183;p16"/>
            <p:cNvSpPr/>
            <p:nvPr/>
          </p:nvSpPr>
          <p:spPr>
            <a:xfrm>
              <a:off x="498226" y="531045"/>
              <a:ext cx="167100" cy="167100"/>
            </a:xfrm>
            <a:prstGeom prst="parallelogram">
              <a:avLst>
                <a:gd fmla="val 25000" name="adj"/>
              </a:avLst>
            </a:prstGeom>
            <a:noFill/>
            <a:ln cap="flat" cmpd="sng" w="2857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16"/>
            <p:cNvSpPr/>
            <p:nvPr/>
          </p:nvSpPr>
          <p:spPr>
            <a:xfrm>
              <a:off x="188826" y="157395"/>
              <a:ext cx="262500" cy="262500"/>
            </a:xfrm>
            <a:prstGeom prst="parallelogram">
              <a:avLst>
                <a:gd fmla="val 25000" name="adj"/>
              </a:avLst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5" name="Google Shape;185;p16"/>
          <p:cNvSpPr/>
          <p:nvPr/>
        </p:nvSpPr>
        <p:spPr>
          <a:xfrm>
            <a:off x="8575075" y="4489450"/>
            <a:ext cx="371700" cy="371700"/>
          </a:xfrm>
          <a:prstGeom prst="parallelogram">
            <a:avLst>
              <a:gd fmla="val 25000" name="adj"/>
            </a:avLst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6" name="Google Shape;186;p16"/>
          <p:cNvGrpSpPr/>
          <p:nvPr/>
        </p:nvGrpSpPr>
        <p:grpSpPr>
          <a:xfrm>
            <a:off x="8407975" y="114750"/>
            <a:ext cx="589475" cy="484200"/>
            <a:chOff x="8407975" y="114750"/>
            <a:chExt cx="589475" cy="484200"/>
          </a:xfrm>
        </p:grpSpPr>
        <p:sp>
          <p:nvSpPr>
            <p:cNvPr id="187" name="Google Shape;187;p16"/>
            <p:cNvSpPr/>
            <p:nvPr/>
          </p:nvSpPr>
          <p:spPr>
            <a:xfrm flipH="1">
              <a:off x="8734950" y="336450"/>
              <a:ext cx="262500" cy="262500"/>
            </a:xfrm>
            <a:prstGeom prst="parallelogram">
              <a:avLst>
                <a:gd fmla="val 25000" name="adj"/>
              </a:avLst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6"/>
            <p:cNvSpPr/>
            <p:nvPr/>
          </p:nvSpPr>
          <p:spPr>
            <a:xfrm flipH="1">
              <a:off x="8407975" y="114750"/>
              <a:ext cx="167100" cy="167100"/>
            </a:xfrm>
            <a:prstGeom prst="parallelogram">
              <a:avLst>
                <a:gd fmla="val 25000" name="adj"/>
              </a:avLst>
            </a:prstGeom>
            <a:noFill/>
            <a:ln cap="flat" cmpd="sng" w="2857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9" name="Google Shape;189;p16"/>
          <p:cNvGrpSpPr/>
          <p:nvPr/>
        </p:nvGrpSpPr>
        <p:grpSpPr>
          <a:xfrm>
            <a:off x="160160" y="4571999"/>
            <a:ext cx="594095" cy="396271"/>
            <a:chOff x="160160" y="4571999"/>
            <a:chExt cx="594095" cy="396271"/>
          </a:xfrm>
        </p:grpSpPr>
        <p:sp>
          <p:nvSpPr>
            <p:cNvPr id="190" name="Google Shape;190;p16"/>
            <p:cNvSpPr/>
            <p:nvPr/>
          </p:nvSpPr>
          <p:spPr>
            <a:xfrm>
              <a:off x="160160" y="4705769"/>
              <a:ext cx="262500" cy="262500"/>
            </a:xfrm>
            <a:prstGeom prst="parallelogram">
              <a:avLst>
                <a:gd fmla="val 25000" name="adj"/>
              </a:avLst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6"/>
            <p:cNvSpPr/>
            <p:nvPr/>
          </p:nvSpPr>
          <p:spPr>
            <a:xfrm>
              <a:off x="584756" y="4571999"/>
              <a:ext cx="169500" cy="169500"/>
            </a:xfrm>
            <a:prstGeom prst="parallelogram">
              <a:avLst>
                <a:gd fmla="val 25000" name="adj"/>
              </a:avLst>
            </a:prstGeom>
            <a:noFill/>
            <a:ln cap="flat" cmpd="sng" w="2857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BLANK_5">
    <p:bg>
      <p:bgPr>
        <a:solidFill>
          <a:schemeClr val="dk2"/>
        </a:solidFill>
      </p:bgPr>
    </p:bg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7"/>
          <p:cNvSpPr txBox="1"/>
          <p:nvPr>
            <p:ph type="title"/>
          </p:nvPr>
        </p:nvSpPr>
        <p:spPr>
          <a:xfrm>
            <a:off x="713100" y="521225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94" name="Google Shape;194;p17"/>
          <p:cNvSpPr txBox="1"/>
          <p:nvPr>
            <p:ph idx="1" type="subTitle"/>
          </p:nvPr>
        </p:nvSpPr>
        <p:spPr>
          <a:xfrm>
            <a:off x="713100" y="3080774"/>
            <a:ext cx="2472000" cy="48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Big Shoulders Text ExtraBold"/>
                <a:ea typeface="Big Shoulders Text ExtraBold"/>
                <a:cs typeface="Big Shoulders Text ExtraBold"/>
                <a:sym typeface="Big Shoulders Text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9pPr>
          </a:lstStyle>
          <a:p/>
        </p:txBody>
      </p:sp>
      <p:sp>
        <p:nvSpPr>
          <p:cNvPr id="195" name="Google Shape;195;p17"/>
          <p:cNvSpPr txBox="1"/>
          <p:nvPr>
            <p:ph idx="2" type="subTitle"/>
          </p:nvPr>
        </p:nvSpPr>
        <p:spPr>
          <a:xfrm>
            <a:off x="713100" y="3481919"/>
            <a:ext cx="2472000" cy="8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96" name="Google Shape;196;p17"/>
          <p:cNvSpPr txBox="1"/>
          <p:nvPr>
            <p:ph idx="3" type="subTitle"/>
          </p:nvPr>
        </p:nvSpPr>
        <p:spPr>
          <a:xfrm>
            <a:off x="3335994" y="3080774"/>
            <a:ext cx="2472000" cy="48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Big Shoulders Text ExtraBold"/>
                <a:ea typeface="Big Shoulders Text ExtraBold"/>
                <a:cs typeface="Big Shoulders Text ExtraBold"/>
                <a:sym typeface="Big Shoulders Text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9pPr>
          </a:lstStyle>
          <a:p/>
        </p:txBody>
      </p:sp>
      <p:sp>
        <p:nvSpPr>
          <p:cNvPr id="197" name="Google Shape;197;p17"/>
          <p:cNvSpPr txBox="1"/>
          <p:nvPr>
            <p:ph idx="4" type="subTitle"/>
          </p:nvPr>
        </p:nvSpPr>
        <p:spPr>
          <a:xfrm>
            <a:off x="3335994" y="3481919"/>
            <a:ext cx="2472000" cy="8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98" name="Google Shape;198;p17"/>
          <p:cNvSpPr txBox="1"/>
          <p:nvPr>
            <p:ph idx="5" type="subTitle"/>
          </p:nvPr>
        </p:nvSpPr>
        <p:spPr>
          <a:xfrm>
            <a:off x="5958950" y="3080774"/>
            <a:ext cx="2472000" cy="48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Big Shoulders Text ExtraBold"/>
                <a:ea typeface="Big Shoulders Text ExtraBold"/>
                <a:cs typeface="Big Shoulders Text ExtraBold"/>
                <a:sym typeface="Big Shoulders Text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9pPr>
          </a:lstStyle>
          <a:p/>
        </p:txBody>
      </p:sp>
      <p:sp>
        <p:nvSpPr>
          <p:cNvPr id="199" name="Google Shape;199;p17"/>
          <p:cNvSpPr txBox="1"/>
          <p:nvPr>
            <p:ph idx="6" type="subTitle"/>
          </p:nvPr>
        </p:nvSpPr>
        <p:spPr>
          <a:xfrm>
            <a:off x="5958950" y="3481919"/>
            <a:ext cx="2472000" cy="8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00" name="Google Shape;200;p17"/>
          <p:cNvSpPr txBox="1"/>
          <p:nvPr>
            <p:ph idx="7" type="subTitle"/>
          </p:nvPr>
        </p:nvSpPr>
        <p:spPr>
          <a:xfrm>
            <a:off x="713100" y="1534706"/>
            <a:ext cx="2472000" cy="48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Big Shoulders Text ExtraBold"/>
                <a:ea typeface="Big Shoulders Text ExtraBold"/>
                <a:cs typeface="Big Shoulders Text ExtraBold"/>
                <a:sym typeface="Big Shoulders Text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9pPr>
          </a:lstStyle>
          <a:p/>
        </p:txBody>
      </p:sp>
      <p:sp>
        <p:nvSpPr>
          <p:cNvPr id="201" name="Google Shape;201;p17"/>
          <p:cNvSpPr txBox="1"/>
          <p:nvPr>
            <p:ph idx="8" type="subTitle"/>
          </p:nvPr>
        </p:nvSpPr>
        <p:spPr>
          <a:xfrm>
            <a:off x="713100" y="1935856"/>
            <a:ext cx="2472000" cy="8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02" name="Google Shape;202;p17"/>
          <p:cNvSpPr txBox="1"/>
          <p:nvPr>
            <p:ph idx="9" type="subTitle"/>
          </p:nvPr>
        </p:nvSpPr>
        <p:spPr>
          <a:xfrm>
            <a:off x="3335994" y="1534706"/>
            <a:ext cx="2472000" cy="48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Big Shoulders Text ExtraBold"/>
                <a:ea typeface="Big Shoulders Text ExtraBold"/>
                <a:cs typeface="Big Shoulders Text ExtraBold"/>
                <a:sym typeface="Big Shoulders Text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9pPr>
          </a:lstStyle>
          <a:p/>
        </p:txBody>
      </p:sp>
      <p:sp>
        <p:nvSpPr>
          <p:cNvPr id="203" name="Google Shape;203;p17"/>
          <p:cNvSpPr txBox="1"/>
          <p:nvPr>
            <p:ph idx="13" type="subTitle"/>
          </p:nvPr>
        </p:nvSpPr>
        <p:spPr>
          <a:xfrm>
            <a:off x="3335994" y="1935856"/>
            <a:ext cx="2472000" cy="8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04" name="Google Shape;204;p17"/>
          <p:cNvSpPr txBox="1"/>
          <p:nvPr>
            <p:ph idx="14" type="subTitle"/>
          </p:nvPr>
        </p:nvSpPr>
        <p:spPr>
          <a:xfrm>
            <a:off x="5958950" y="1534706"/>
            <a:ext cx="2472000" cy="48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Big Shoulders Text ExtraBold"/>
                <a:ea typeface="Big Shoulders Text ExtraBold"/>
                <a:cs typeface="Big Shoulders Text ExtraBold"/>
                <a:sym typeface="Big Shoulders Text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9pPr>
          </a:lstStyle>
          <a:p/>
        </p:txBody>
      </p:sp>
      <p:sp>
        <p:nvSpPr>
          <p:cNvPr id="205" name="Google Shape;205;p17"/>
          <p:cNvSpPr txBox="1"/>
          <p:nvPr>
            <p:ph idx="15" type="subTitle"/>
          </p:nvPr>
        </p:nvSpPr>
        <p:spPr>
          <a:xfrm>
            <a:off x="5958950" y="1935856"/>
            <a:ext cx="2472000" cy="8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06" name="Google Shape;206;p17"/>
          <p:cNvSpPr/>
          <p:nvPr/>
        </p:nvSpPr>
        <p:spPr>
          <a:xfrm flipH="1" rot="10800000">
            <a:off x="160160" y="200505"/>
            <a:ext cx="262500" cy="262500"/>
          </a:xfrm>
          <a:prstGeom prst="parallelogram">
            <a:avLst>
              <a:gd fmla="val 25000" name="adj"/>
            </a:avLst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7"/>
          <p:cNvSpPr/>
          <p:nvPr/>
        </p:nvSpPr>
        <p:spPr>
          <a:xfrm rot="10800000">
            <a:off x="8658511" y="4484069"/>
            <a:ext cx="262500" cy="262500"/>
          </a:xfrm>
          <a:prstGeom prst="parallelogram">
            <a:avLst>
              <a:gd fmla="val 25000" name="adj"/>
            </a:avLst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7"/>
          <p:cNvSpPr/>
          <p:nvPr/>
        </p:nvSpPr>
        <p:spPr>
          <a:xfrm flipH="1" rot="10800000">
            <a:off x="574426" y="4423094"/>
            <a:ext cx="167100" cy="167100"/>
          </a:xfrm>
          <a:prstGeom prst="parallelogram">
            <a:avLst>
              <a:gd fmla="val 25000" name="adj"/>
            </a:avLst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7"/>
          <p:cNvSpPr/>
          <p:nvPr/>
        </p:nvSpPr>
        <p:spPr>
          <a:xfrm flipH="1" rot="10800000">
            <a:off x="188826" y="4663124"/>
            <a:ext cx="262500" cy="262500"/>
          </a:xfrm>
          <a:prstGeom prst="parallelogram">
            <a:avLst>
              <a:gd fmla="val 25000" name="adj"/>
            </a:avLst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17"/>
          <p:cNvSpPr/>
          <p:nvPr/>
        </p:nvSpPr>
        <p:spPr>
          <a:xfrm flipH="1" rot="10800000">
            <a:off x="584756" y="427276"/>
            <a:ext cx="169500" cy="169500"/>
          </a:xfrm>
          <a:prstGeom prst="parallelogram">
            <a:avLst>
              <a:gd fmla="val 25000" name="adj"/>
            </a:avLst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17"/>
          <p:cNvSpPr/>
          <p:nvPr/>
        </p:nvSpPr>
        <p:spPr>
          <a:xfrm flipH="1" rot="10800000">
            <a:off x="8575075" y="221869"/>
            <a:ext cx="371700" cy="371700"/>
          </a:xfrm>
          <a:prstGeom prst="parallelogram">
            <a:avLst>
              <a:gd fmla="val 25000" name="adj"/>
            </a:avLst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17"/>
          <p:cNvSpPr/>
          <p:nvPr/>
        </p:nvSpPr>
        <p:spPr>
          <a:xfrm rot="10800000">
            <a:off x="8331536" y="4801169"/>
            <a:ext cx="167100" cy="167100"/>
          </a:xfrm>
          <a:prstGeom prst="parallelogram">
            <a:avLst>
              <a:gd fmla="val 25000" name="adj"/>
            </a:avLst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BLANK_10">
    <p:bg>
      <p:bgPr>
        <a:solidFill>
          <a:schemeClr val="dk2"/>
        </a:solidFill>
      </p:bgPr>
    </p:bg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8"/>
          <p:cNvSpPr txBox="1"/>
          <p:nvPr>
            <p:ph type="title"/>
          </p:nvPr>
        </p:nvSpPr>
        <p:spPr>
          <a:xfrm>
            <a:off x="4979287" y="1755700"/>
            <a:ext cx="3417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15" name="Google Shape;215;p18"/>
          <p:cNvSpPr txBox="1"/>
          <p:nvPr>
            <p:ph idx="1" type="subTitle"/>
          </p:nvPr>
        </p:nvSpPr>
        <p:spPr>
          <a:xfrm>
            <a:off x="4979287" y="2306300"/>
            <a:ext cx="3417000" cy="10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grpSp>
        <p:nvGrpSpPr>
          <p:cNvPr id="216" name="Google Shape;216;p18"/>
          <p:cNvGrpSpPr/>
          <p:nvPr/>
        </p:nvGrpSpPr>
        <p:grpSpPr>
          <a:xfrm>
            <a:off x="188826" y="4423094"/>
            <a:ext cx="552700" cy="502531"/>
            <a:chOff x="188826" y="4423094"/>
            <a:chExt cx="552700" cy="502531"/>
          </a:xfrm>
        </p:grpSpPr>
        <p:sp>
          <p:nvSpPr>
            <p:cNvPr id="217" name="Google Shape;217;p18"/>
            <p:cNvSpPr/>
            <p:nvPr/>
          </p:nvSpPr>
          <p:spPr>
            <a:xfrm flipH="1" rot="10800000">
              <a:off x="574426" y="4423094"/>
              <a:ext cx="167100" cy="167100"/>
            </a:xfrm>
            <a:prstGeom prst="parallelogram">
              <a:avLst>
                <a:gd fmla="val 25000" name="adj"/>
              </a:avLst>
            </a:prstGeom>
            <a:noFill/>
            <a:ln cap="flat" cmpd="sng" w="2857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18"/>
            <p:cNvSpPr/>
            <p:nvPr/>
          </p:nvSpPr>
          <p:spPr>
            <a:xfrm flipH="1" rot="10800000">
              <a:off x="188826" y="4663124"/>
              <a:ext cx="262500" cy="262500"/>
            </a:xfrm>
            <a:prstGeom prst="parallelogram">
              <a:avLst>
                <a:gd fmla="val 25000" name="adj"/>
              </a:avLst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9" name="Google Shape;219;p18"/>
          <p:cNvSpPr/>
          <p:nvPr/>
        </p:nvSpPr>
        <p:spPr>
          <a:xfrm flipH="1" rot="10800000">
            <a:off x="8575075" y="221869"/>
            <a:ext cx="371700" cy="371700"/>
          </a:xfrm>
          <a:prstGeom prst="parallelogram">
            <a:avLst>
              <a:gd fmla="val 25000" name="adj"/>
            </a:avLst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0" name="Google Shape;220;p18"/>
          <p:cNvGrpSpPr/>
          <p:nvPr/>
        </p:nvGrpSpPr>
        <p:grpSpPr>
          <a:xfrm>
            <a:off x="8331536" y="4484069"/>
            <a:ext cx="589475" cy="484200"/>
            <a:chOff x="8331536" y="4484069"/>
            <a:chExt cx="589475" cy="484200"/>
          </a:xfrm>
        </p:grpSpPr>
        <p:sp>
          <p:nvSpPr>
            <p:cNvPr id="221" name="Google Shape;221;p18"/>
            <p:cNvSpPr/>
            <p:nvPr/>
          </p:nvSpPr>
          <p:spPr>
            <a:xfrm rot="10800000">
              <a:off x="8658511" y="4484069"/>
              <a:ext cx="262500" cy="262500"/>
            </a:xfrm>
            <a:prstGeom prst="parallelogram">
              <a:avLst>
                <a:gd fmla="val 25000" name="adj"/>
              </a:avLst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18"/>
            <p:cNvSpPr/>
            <p:nvPr/>
          </p:nvSpPr>
          <p:spPr>
            <a:xfrm rot="10800000">
              <a:off x="8331536" y="4801169"/>
              <a:ext cx="167100" cy="167100"/>
            </a:xfrm>
            <a:prstGeom prst="parallelogram">
              <a:avLst>
                <a:gd fmla="val 25000" name="adj"/>
              </a:avLst>
            </a:prstGeom>
            <a:noFill/>
            <a:ln cap="flat" cmpd="sng" w="2857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3" name="Google Shape;223;p18"/>
          <p:cNvGrpSpPr/>
          <p:nvPr/>
        </p:nvGrpSpPr>
        <p:grpSpPr>
          <a:xfrm>
            <a:off x="160160" y="200505"/>
            <a:ext cx="594095" cy="396271"/>
            <a:chOff x="160160" y="200505"/>
            <a:chExt cx="594095" cy="396271"/>
          </a:xfrm>
        </p:grpSpPr>
        <p:sp>
          <p:nvSpPr>
            <p:cNvPr id="224" name="Google Shape;224;p18"/>
            <p:cNvSpPr/>
            <p:nvPr/>
          </p:nvSpPr>
          <p:spPr>
            <a:xfrm flipH="1" rot="10800000">
              <a:off x="160160" y="200505"/>
              <a:ext cx="262500" cy="262500"/>
            </a:xfrm>
            <a:prstGeom prst="parallelogram">
              <a:avLst>
                <a:gd fmla="val 25000" name="adj"/>
              </a:avLst>
            </a:prstGeom>
            <a:noFill/>
            <a:ln cap="flat" cmpd="sng" w="2857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18"/>
            <p:cNvSpPr/>
            <p:nvPr/>
          </p:nvSpPr>
          <p:spPr>
            <a:xfrm flipH="1" rot="10800000">
              <a:off x="584756" y="427276"/>
              <a:ext cx="169500" cy="169500"/>
            </a:xfrm>
            <a:prstGeom prst="parallelogram">
              <a:avLst>
                <a:gd fmla="val 25000" name="adj"/>
              </a:avLst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BLANK_9">
    <p:bg>
      <p:bgPr>
        <a:solidFill>
          <a:schemeClr val="dk2"/>
        </a:solidFill>
      </p:bgPr>
    </p:bg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9"/>
          <p:cNvSpPr txBox="1"/>
          <p:nvPr>
            <p:ph type="title"/>
          </p:nvPr>
        </p:nvSpPr>
        <p:spPr>
          <a:xfrm>
            <a:off x="713100" y="521225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8" name="Google Shape;228;p19"/>
          <p:cNvSpPr txBox="1"/>
          <p:nvPr>
            <p:ph idx="1" type="body"/>
          </p:nvPr>
        </p:nvSpPr>
        <p:spPr>
          <a:xfrm>
            <a:off x="713100" y="1683700"/>
            <a:ext cx="7717800" cy="182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grpSp>
        <p:nvGrpSpPr>
          <p:cNvPr id="229" name="Google Shape;229;p19"/>
          <p:cNvGrpSpPr/>
          <p:nvPr/>
        </p:nvGrpSpPr>
        <p:grpSpPr>
          <a:xfrm>
            <a:off x="8470275" y="157395"/>
            <a:ext cx="476500" cy="540750"/>
            <a:chOff x="8470275" y="157395"/>
            <a:chExt cx="476500" cy="540750"/>
          </a:xfrm>
        </p:grpSpPr>
        <p:sp>
          <p:nvSpPr>
            <p:cNvPr id="230" name="Google Shape;230;p19"/>
            <p:cNvSpPr/>
            <p:nvPr/>
          </p:nvSpPr>
          <p:spPr>
            <a:xfrm flipH="1">
              <a:off x="8470275" y="531045"/>
              <a:ext cx="167100" cy="167100"/>
            </a:xfrm>
            <a:prstGeom prst="parallelogram">
              <a:avLst>
                <a:gd fmla="val 25000" name="adj"/>
              </a:avLst>
            </a:prstGeom>
            <a:noFill/>
            <a:ln cap="flat" cmpd="sng" w="2857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19"/>
            <p:cNvSpPr/>
            <p:nvPr/>
          </p:nvSpPr>
          <p:spPr>
            <a:xfrm flipH="1">
              <a:off x="8684275" y="157395"/>
              <a:ext cx="262500" cy="262500"/>
            </a:xfrm>
            <a:prstGeom prst="parallelogram">
              <a:avLst>
                <a:gd fmla="val 25000" name="adj"/>
              </a:avLst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2" name="Google Shape;232;p19"/>
          <p:cNvGrpSpPr/>
          <p:nvPr/>
        </p:nvGrpSpPr>
        <p:grpSpPr>
          <a:xfrm>
            <a:off x="160160" y="4495799"/>
            <a:ext cx="594095" cy="396271"/>
            <a:chOff x="160160" y="4495799"/>
            <a:chExt cx="594095" cy="396271"/>
          </a:xfrm>
        </p:grpSpPr>
        <p:sp>
          <p:nvSpPr>
            <p:cNvPr id="233" name="Google Shape;233;p19"/>
            <p:cNvSpPr/>
            <p:nvPr/>
          </p:nvSpPr>
          <p:spPr>
            <a:xfrm>
              <a:off x="160160" y="4629569"/>
              <a:ext cx="262500" cy="262500"/>
            </a:xfrm>
            <a:prstGeom prst="parallelogram">
              <a:avLst>
                <a:gd fmla="val 25000" name="adj"/>
              </a:avLst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19"/>
            <p:cNvSpPr/>
            <p:nvPr/>
          </p:nvSpPr>
          <p:spPr>
            <a:xfrm>
              <a:off x="584756" y="4495799"/>
              <a:ext cx="169500" cy="169500"/>
            </a:xfrm>
            <a:prstGeom prst="parallelogram">
              <a:avLst>
                <a:gd fmla="val 25000" name="adj"/>
              </a:avLst>
            </a:prstGeom>
            <a:noFill/>
            <a:ln cap="flat" cmpd="sng" w="2857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5" name="Google Shape;235;p19"/>
          <p:cNvSpPr/>
          <p:nvPr/>
        </p:nvSpPr>
        <p:spPr>
          <a:xfrm flipH="1">
            <a:off x="188826" y="218425"/>
            <a:ext cx="371700" cy="371700"/>
          </a:xfrm>
          <a:prstGeom prst="parallelogram">
            <a:avLst>
              <a:gd fmla="val 25000" name="adj"/>
            </a:avLst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19"/>
          <p:cNvSpPr/>
          <p:nvPr/>
        </p:nvSpPr>
        <p:spPr>
          <a:xfrm>
            <a:off x="8520676" y="4470900"/>
            <a:ext cx="371700" cy="371700"/>
          </a:xfrm>
          <a:prstGeom prst="parallelogram">
            <a:avLst>
              <a:gd fmla="val 25000" name="adj"/>
            </a:avLst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BLANK_12">
    <p:bg>
      <p:bgPr>
        <a:solidFill>
          <a:schemeClr val="dk2"/>
        </a:solidFill>
      </p:bgPr>
    </p:bg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0"/>
          <p:cNvSpPr txBox="1"/>
          <p:nvPr>
            <p:ph type="title"/>
          </p:nvPr>
        </p:nvSpPr>
        <p:spPr>
          <a:xfrm>
            <a:off x="713100" y="521225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39" name="Google Shape;239;p20"/>
          <p:cNvSpPr/>
          <p:nvPr/>
        </p:nvSpPr>
        <p:spPr>
          <a:xfrm flipH="1">
            <a:off x="8407975" y="114750"/>
            <a:ext cx="167100" cy="167100"/>
          </a:xfrm>
          <a:prstGeom prst="parallelogram">
            <a:avLst>
              <a:gd fmla="val 25000" name="adj"/>
            </a:avLst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20"/>
          <p:cNvSpPr/>
          <p:nvPr/>
        </p:nvSpPr>
        <p:spPr>
          <a:xfrm>
            <a:off x="188826" y="157395"/>
            <a:ext cx="262500" cy="262500"/>
          </a:xfrm>
          <a:prstGeom prst="parallelogram">
            <a:avLst>
              <a:gd fmla="val 25000" name="adj"/>
            </a:avLst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20"/>
          <p:cNvSpPr/>
          <p:nvPr/>
        </p:nvSpPr>
        <p:spPr>
          <a:xfrm flipH="1">
            <a:off x="8734950" y="336450"/>
            <a:ext cx="262500" cy="262500"/>
          </a:xfrm>
          <a:prstGeom prst="parallelogram">
            <a:avLst>
              <a:gd fmla="val 25000" name="adj"/>
            </a:avLst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20"/>
          <p:cNvSpPr/>
          <p:nvPr/>
        </p:nvSpPr>
        <p:spPr>
          <a:xfrm>
            <a:off x="498226" y="531045"/>
            <a:ext cx="167100" cy="167100"/>
          </a:xfrm>
          <a:prstGeom prst="parallelogram">
            <a:avLst>
              <a:gd fmla="val 25000" name="adj"/>
            </a:avLst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20"/>
          <p:cNvSpPr/>
          <p:nvPr/>
        </p:nvSpPr>
        <p:spPr>
          <a:xfrm>
            <a:off x="8575075" y="4489450"/>
            <a:ext cx="371700" cy="371700"/>
          </a:xfrm>
          <a:prstGeom prst="parallelogram">
            <a:avLst>
              <a:gd fmla="val 25000" name="adj"/>
            </a:avLst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20"/>
          <p:cNvSpPr/>
          <p:nvPr/>
        </p:nvSpPr>
        <p:spPr>
          <a:xfrm>
            <a:off x="584756" y="4571999"/>
            <a:ext cx="169500" cy="169500"/>
          </a:xfrm>
          <a:prstGeom prst="parallelogram">
            <a:avLst>
              <a:gd fmla="val 25000" name="adj"/>
            </a:avLst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20"/>
          <p:cNvSpPr/>
          <p:nvPr/>
        </p:nvSpPr>
        <p:spPr>
          <a:xfrm>
            <a:off x="160160" y="4705769"/>
            <a:ext cx="262500" cy="262500"/>
          </a:xfrm>
          <a:prstGeom prst="parallelogram">
            <a:avLst>
              <a:gd fmla="val 25000" name="adj"/>
            </a:avLst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2"/>
        </a:solidFill>
      </p:bgPr>
    </p:bg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"/>
          <p:cNvSpPr/>
          <p:nvPr/>
        </p:nvSpPr>
        <p:spPr>
          <a:xfrm>
            <a:off x="-1189303" y="-34600"/>
            <a:ext cx="4652400" cy="5274600"/>
          </a:xfrm>
          <a:prstGeom prst="parallelogram">
            <a:avLst>
              <a:gd fmla="val 25000" name="adj"/>
            </a:avLst>
          </a:prstGeom>
          <a:solidFill>
            <a:srgbClr val="656B3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" name="Google Shape;25;p3"/>
          <p:cNvSpPr txBox="1"/>
          <p:nvPr>
            <p:ph type="title"/>
          </p:nvPr>
        </p:nvSpPr>
        <p:spPr>
          <a:xfrm>
            <a:off x="4276950" y="2100633"/>
            <a:ext cx="4153800" cy="193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6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6" name="Google Shape;26;p3"/>
          <p:cNvSpPr txBox="1"/>
          <p:nvPr>
            <p:ph hasCustomPrompt="1" idx="2" type="title"/>
          </p:nvPr>
        </p:nvSpPr>
        <p:spPr>
          <a:xfrm>
            <a:off x="7155875" y="885283"/>
            <a:ext cx="1198800" cy="987900"/>
          </a:xfrm>
          <a:prstGeom prst="rect">
            <a:avLst/>
          </a:prstGeom>
          <a:solidFill>
            <a:schemeClr val="accent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800"/>
              <a:buNone/>
              <a:defRPr sz="5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9pPr>
          </a:lstStyle>
          <a:p>
            <a:r>
              <a:t>xx%</a:t>
            </a:r>
          </a:p>
        </p:txBody>
      </p:sp>
      <p:sp>
        <p:nvSpPr>
          <p:cNvPr id="27" name="Google Shape;27;p3"/>
          <p:cNvSpPr/>
          <p:nvPr>
            <p:ph idx="3" type="pic"/>
          </p:nvPr>
        </p:nvSpPr>
        <p:spPr>
          <a:xfrm>
            <a:off x="130839" y="-34600"/>
            <a:ext cx="4022100" cy="5274600"/>
          </a:xfrm>
          <a:prstGeom prst="parallelogram">
            <a:avLst>
              <a:gd fmla="val 25000" name="adj"/>
            </a:avLst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" name="Google Shape;28;p3"/>
          <p:cNvSpPr/>
          <p:nvPr/>
        </p:nvSpPr>
        <p:spPr>
          <a:xfrm flipH="1">
            <a:off x="8696775" y="4629975"/>
            <a:ext cx="167100" cy="167100"/>
          </a:xfrm>
          <a:prstGeom prst="parallelogram">
            <a:avLst>
              <a:gd fmla="val 25000" name="adj"/>
            </a:avLst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" name="Google Shape;29;p3"/>
          <p:cNvGrpSpPr/>
          <p:nvPr/>
        </p:nvGrpSpPr>
        <p:grpSpPr>
          <a:xfrm>
            <a:off x="4346375" y="166950"/>
            <a:ext cx="756050" cy="486600"/>
            <a:chOff x="4346375" y="166950"/>
            <a:chExt cx="756050" cy="486600"/>
          </a:xfrm>
        </p:grpSpPr>
        <p:sp>
          <p:nvSpPr>
            <p:cNvPr id="30" name="Google Shape;30;p3"/>
            <p:cNvSpPr/>
            <p:nvPr/>
          </p:nvSpPr>
          <p:spPr>
            <a:xfrm>
              <a:off x="4346375" y="281850"/>
              <a:ext cx="371700" cy="371700"/>
            </a:xfrm>
            <a:prstGeom prst="parallelogram">
              <a:avLst>
                <a:gd fmla="val 25000" name="adj"/>
              </a:avLst>
            </a:prstGeom>
            <a:noFill/>
            <a:ln cap="flat" cmpd="sng" w="2857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4932925" y="166950"/>
              <a:ext cx="169500" cy="169500"/>
            </a:xfrm>
            <a:prstGeom prst="parallelogram">
              <a:avLst>
                <a:gd fmla="val 25000" name="adj"/>
              </a:avLst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" name="Google Shape;32;p3"/>
          <p:cNvSpPr/>
          <p:nvPr/>
        </p:nvSpPr>
        <p:spPr>
          <a:xfrm flipH="1">
            <a:off x="3707675" y="4527675"/>
            <a:ext cx="371700" cy="371700"/>
          </a:xfrm>
          <a:prstGeom prst="parallelogram">
            <a:avLst>
              <a:gd fmla="val 25000" name="adj"/>
            </a:avLst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3"/>
          <p:cNvGrpSpPr/>
          <p:nvPr/>
        </p:nvGrpSpPr>
        <p:grpSpPr>
          <a:xfrm>
            <a:off x="8417075" y="114750"/>
            <a:ext cx="589475" cy="484200"/>
            <a:chOff x="8417075" y="114750"/>
            <a:chExt cx="589475" cy="484200"/>
          </a:xfrm>
        </p:grpSpPr>
        <p:sp>
          <p:nvSpPr>
            <p:cNvPr id="34" name="Google Shape;34;p3"/>
            <p:cNvSpPr/>
            <p:nvPr/>
          </p:nvSpPr>
          <p:spPr>
            <a:xfrm flipH="1">
              <a:off x="8744050" y="336450"/>
              <a:ext cx="262500" cy="262500"/>
            </a:xfrm>
            <a:prstGeom prst="parallelogram">
              <a:avLst>
                <a:gd fmla="val 25000" name="adj"/>
              </a:avLst>
            </a:prstGeom>
            <a:noFill/>
            <a:ln cap="flat" cmpd="sng" w="2857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417075" y="114750"/>
              <a:ext cx="167100" cy="167100"/>
            </a:xfrm>
            <a:prstGeom prst="parallelogram">
              <a:avLst>
                <a:gd fmla="val 25000" name="adj"/>
              </a:avLst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BLANK_11">
    <p:bg>
      <p:bgPr>
        <a:solidFill>
          <a:schemeClr val="dk2"/>
        </a:solidFill>
      </p:bgPr>
    </p:bg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1"/>
          <p:cNvSpPr txBox="1"/>
          <p:nvPr>
            <p:ph type="title"/>
          </p:nvPr>
        </p:nvSpPr>
        <p:spPr>
          <a:xfrm>
            <a:off x="713100" y="521225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48" name="Google Shape;248;p21"/>
          <p:cNvSpPr/>
          <p:nvPr/>
        </p:nvSpPr>
        <p:spPr>
          <a:xfrm flipH="1">
            <a:off x="8684275" y="157395"/>
            <a:ext cx="262500" cy="262500"/>
          </a:xfrm>
          <a:prstGeom prst="parallelogram">
            <a:avLst>
              <a:gd fmla="val 25000" name="adj"/>
            </a:avLst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21"/>
          <p:cNvSpPr/>
          <p:nvPr/>
        </p:nvSpPr>
        <p:spPr>
          <a:xfrm flipH="1">
            <a:off x="188826" y="218425"/>
            <a:ext cx="371700" cy="371700"/>
          </a:xfrm>
          <a:prstGeom prst="parallelogram">
            <a:avLst>
              <a:gd fmla="val 25000" name="adj"/>
            </a:avLst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21"/>
          <p:cNvSpPr/>
          <p:nvPr/>
        </p:nvSpPr>
        <p:spPr>
          <a:xfrm flipH="1">
            <a:off x="8470275" y="531045"/>
            <a:ext cx="167100" cy="167100"/>
          </a:xfrm>
          <a:prstGeom prst="parallelogram">
            <a:avLst>
              <a:gd fmla="val 25000" name="adj"/>
            </a:avLst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21"/>
          <p:cNvSpPr/>
          <p:nvPr/>
        </p:nvSpPr>
        <p:spPr>
          <a:xfrm>
            <a:off x="8520676" y="4470900"/>
            <a:ext cx="371700" cy="371700"/>
          </a:xfrm>
          <a:prstGeom prst="parallelogram">
            <a:avLst>
              <a:gd fmla="val 25000" name="adj"/>
            </a:avLst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21"/>
          <p:cNvSpPr/>
          <p:nvPr/>
        </p:nvSpPr>
        <p:spPr>
          <a:xfrm>
            <a:off x="584756" y="4495799"/>
            <a:ext cx="169500" cy="169500"/>
          </a:xfrm>
          <a:prstGeom prst="parallelogram">
            <a:avLst>
              <a:gd fmla="val 25000" name="adj"/>
            </a:avLst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21"/>
          <p:cNvSpPr/>
          <p:nvPr/>
        </p:nvSpPr>
        <p:spPr>
          <a:xfrm>
            <a:off x="160160" y="4629569"/>
            <a:ext cx="262500" cy="262500"/>
          </a:xfrm>
          <a:prstGeom prst="parallelogram">
            <a:avLst>
              <a:gd fmla="val 25000" name="adj"/>
            </a:avLst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BLANK_2">
    <p:bg>
      <p:bgPr>
        <a:solidFill>
          <a:schemeClr val="dk2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2"/>
          <p:cNvSpPr/>
          <p:nvPr/>
        </p:nvSpPr>
        <p:spPr>
          <a:xfrm>
            <a:off x="6003050" y="-34600"/>
            <a:ext cx="4652400" cy="5274600"/>
          </a:xfrm>
          <a:prstGeom prst="parallelogram">
            <a:avLst>
              <a:gd fmla="val 25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22"/>
          <p:cNvSpPr txBox="1"/>
          <p:nvPr>
            <p:ph type="title"/>
          </p:nvPr>
        </p:nvSpPr>
        <p:spPr>
          <a:xfrm>
            <a:off x="713100" y="886325"/>
            <a:ext cx="3387000" cy="78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57" name="Google Shape;257;p22"/>
          <p:cNvSpPr txBox="1"/>
          <p:nvPr>
            <p:ph idx="1" type="subTitle"/>
          </p:nvPr>
        </p:nvSpPr>
        <p:spPr>
          <a:xfrm>
            <a:off x="713100" y="1788649"/>
            <a:ext cx="3387000" cy="88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58" name="Google Shape;258;p22"/>
          <p:cNvSpPr/>
          <p:nvPr>
            <p:ph idx="2" type="pic"/>
          </p:nvPr>
        </p:nvSpPr>
        <p:spPr>
          <a:xfrm>
            <a:off x="4945450" y="-34600"/>
            <a:ext cx="4027200" cy="5274600"/>
          </a:xfrm>
          <a:prstGeom prst="parallelogram">
            <a:avLst>
              <a:gd fmla="val 25000" name="adj"/>
            </a:avLst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9" name="Google Shape;259;p22"/>
          <p:cNvSpPr txBox="1"/>
          <p:nvPr/>
        </p:nvSpPr>
        <p:spPr>
          <a:xfrm>
            <a:off x="713100" y="3462151"/>
            <a:ext cx="3387000" cy="54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b="1" lang="en" sz="1000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b="1" lang="en" sz="1000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and infographics &amp; images by </a:t>
            </a:r>
            <a:r>
              <a:rPr b="1" lang="en" sz="1000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000" u="sng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0" name="Google Shape;260;p22"/>
          <p:cNvSpPr/>
          <p:nvPr/>
        </p:nvSpPr>
        <p:spPr>
          <a:xfrm>
            <a:off x="160160" y="4629569"/>
            <a:ext cx="262500" cy="262500"/>
          </a:xfrm>
          <a:prstGeom prst="parallelogram">
            <a:avLst>
              <a:gd fmla="val 25000" name="adj"/>
            </a:avLst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22"/>
          <p:cNvSpPr/>
          <p:nvPr/>
        </p:nvSpPr>
        <p:spPr>
          <a:xfrm flipH="1">
            <a:off x="5102150" y="157395"/>
            <a:ext cx="262500" cy="262500"/>
          </a:xfrm>
          <a:prstGeom prst="parallelogram">
            <a:avLst>
              <a:gd fmla="val 25000" name="adj"/>
            </a:avLst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22"/>
          <p:cNvSpPr/>
          <p:nvPr/>
        </p:nvSpPr>
        <p:spPr>
          <a:xfrm>
            <a:off x="584756" y="4495799"/>
            <a:ext cx="169500" cy="169500"/>
          </a:xfrm>
          <a:prstGeom prst="parallelogram">
            <a:avLst>
              <a:gd fmla="val 25000" name="adj"/>
            </a:avLst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22"/>
          <p:cNvSpPr/>
          <p:nvPr/>
        </p:nvSpPr>
        <p:spPr>
          <a:xfrm flipH="1">
            <a:off x="188826" y="218425"/>
            <a:ext cx="371700" cy="371700"/>
          </a:xfrm>
          <a:prstGeom prst="parallelogram">
            <a:avLst>
              <a:gd fmla="val 25000" name="adj"/>
            </a:avLst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22"/>
          <p:cNvSpPr/>
          <p:nvPr/>
        </p:nvSpPr>
        <p:spPr>
          <a:xfrm>
            <a:off x="4386151" y="4495800"/>
            <a:ext cx="371700" cy="371700"/>
          </a:xfrm>
          <a:prstGeom prst="parallelogram">
            <a:avLst>
              <a:gd fmla="val 25000" name="adj"/>
            </a:avLst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22"/>
          <p:cNvSpPr/>
          <p:nvPr/>
        </p:nvSpPr>
        <p:spPr>
          <a:xfrm flipH="1">
            <a:off x="4888150" y="531045"/>
            <a:ext cx="167100" cy="167100"/>
          </a:xfrm>
          <a:prstGeom prst="parallelogram">
            <a:avLst>
              <a:gd fmla="val 25000" name="adj"/>
            </a:avLst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4">
    <p:bg>
      <p:bgPr>
        <a:solidFill>
          <a:schemeClr val="dk2"/>
        </a:solidFill>
      </p:bgPr>
    </p:bg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7" name="Google Shape;267;p23"/>
          <p:cNvGrpSpPr/>
          <p:nvPr/>
        </p:nvGrpSpPr>
        <p:grpSpPr>
          <a:xfrm flipH="1" rot="10800000">
            <a:off x="286350" y="4491600"/>
            <a:ext cx="589475" cy="484200"/>
            <a:chOff x="362550" y="114750"/>
            <a:chExt cx="589475" cy="484200"/>
          </a:xfrm>
        </p:grpSpPr>
        <p:sp>
          <p:nvSpPr>
            <p:cNvPr id="268" name="Google Shape;268;p23"/>
            <p:cNvSpPr/>
            <p:nvPr/>
          </p:nvSpPr>
          <p:spPr>
            <a:xfrm>
              <a:off x="784925" y="114750"/>
              <a:ext cx="167100" cy="167100"/>
            </a:xfrm>
            <a:prstGeom prst="parallelogram">
              <a:avLst>
                <a:gd fmla="val 25000" name="adj"/>
              </a:avLst>
            </a:prstGeom>
            <a:noFill/>
            <a:ln cap="flat" cmpd="sng" w="2857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23"/>
            <p:cNvSpPr/>
            <p:nvPr/>
          </p:nvSpPr>
          <p:spPr>
            <a:xfrm>
              <a:off x="362550" y="336450"/>
              <a:ext cx="262500" cy="262500"/>
            </a:xfrm>
            <a:prstGeom prst="parallelogram">
              <a:avLst>
                <a:gd fmla="val 25000" name="adj"/>
              </a:avLst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0" name="Google Shape;270;p23"/>
          <p:cNvGrpSpPr/>
          <p:nvPr/>
        </p:nvGrpSpPr>
        <p:grpSpPr>
          <a:xfrm>
            <a:off x="8192550" y="4437000"/>
            <a:ext cx="756050" cy="486600"/>
            <a:chOff x="5416500" y="166950"/>
            <a:chExt cx="756050" cy="486600"/>
          </a:xfrm>
        </p:grpSpPr>
        <p:sp>
          <p:nvSpPr>
            <p:cNvPr id="271" name="Google Shape;271;p23"/>
            <p:cNvSpPr/>
            <p:nvPr/>
          </p:nvSpPr>
          <p:spPr>
            <a:xfrm>
              <a:off x="6003050" y="166950"/>
              <a:ext cx="169500" cy="169500"/>
            </a:xfrm>
            <a:prstGeom prst="parallelogram">
              <a:avLst>
                <a:gd fmla="val 25000" name="adj"/>
              </a:avLst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23"/>
            <p:cNvSpPr/>
            <p:nvPr/>
          </p:nvSpPr>
          <p:spPr>
            <a:xfrm>
              <a:off x="5416500" y="281850"/>
              <a:ext cx="371700" cy="371700"/>
            </a:xfrm>
            <a:prstGeom prst="parallelogram">
              <a:avLst>
                <a:gd fmla="val 25000" name="adj"/>
              </a:avLst>
            </a:prstGeom>
            <a:noFill/>
            <a:ln cap="flat" cmpd="sng" w="2857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3" name="Google Shape;273;p23"/>
          <p:cNvGrpSpPr/>
          <p:nvPr/>
        </p:nvGrpSpPr>
        <p:grpSpPr>
          <a:xfrm flipH="1" rot="10800000">
            <a:off x="300950" y="199525"/>
            <a:ext cx="476500" cy="540750"/>
            <a:chOff x="148550" y="4426475"/>
            <a:chExt cx="476500" cy="540750"/>
          </a:xfrm>
        </p:grpSpPr>
        <p:sp>
          <p:nvSpPr>
            <p:cNvPr id="274" name="Google Shape;274;p23"/>
            <p:cNvSpPr/>
            <p:nvPr/>
          </p:nvSpPr>
          <p:spPr>
            <a:xfrm>
              <a:off x="148550" y="4426475"/>
              <a:ext cx="262500" cy="262500"/>
            </a:xfrm>
            <a:prstGeom prst="parallelogram">
              <a:avLst>
                <a:gd fmla="val 25000" name="adj"/>
              </a:avLst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23"/>
            <p:cNvSpPr/>
            <p:nvPr/>
          </p:nvSpPr>
          <p:spPr>
            <a:xfrm>
              <a:off x="457950" y="4800125"/>
              <a:ext cx="167100" cy="167100"/>
            </a:xfrm>
            <a:prstGeom prst="parallelogram">
              <a:avLst>
                <a:gd fmla="val 25000" name="adj"/>
              </a:avLst>
            </a:prstGeom>
            <a:noFill/>
            <a:ln cap="flat" cmpd="sng" w="2857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6" name="Google Shape;276;p23"/>
          <p:cNvSpPr/>
          <p:nvPr/>
        </p:nvSpPr>
        <p:spPr>
          <a:xfrm flipH="1" rot="10800000">
            <a:off x="8522550" y="346350"/>
            <a:ext cx="371700" cy="371700"/>
          </a:xfrm>
          <a:prstGeom prst="parallelogram">
            <a:avLst>
              <a:gd fmla="val 25000" name="adj"/>
            </a:avLst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LANK_3">
    <p:bg>
      <p:bgPr>
        <a:solidFill>
          <a:schemeClr val="dk2"/>
        </a:solidFill>
      </p:bgPr>
    </p:bg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8" name="Google Shape;278;p24"/>
          <p:cNvGrpSpPr/>
          <p:nvPr/>
        </p:nvGrpSpPr>
        <p:grpSpPr>
          <a:xfrm flipH="1" rot="10800000">
            <a:off x="8470275" y="157395"/>
            <a:ext cx="476500" cy="540750"/>
            <a:chOff x="8470275" y="157395"/>
            <a:chExt cx="476500" cy="540750"/>
          </a:xfrm>
        </p:grpSpPr>
        <p:sp>
          <p:nvSpPr>
            <p:cNvPr id="279" name="Google Shape;279;p24"/>
            <p:cNvSpPr/>
            <p:nvPr/>
          </p:nvSpPr>
          <p:spPr>
            <a:xfrm flipH="1">
              <a:off x="8470275" y="531045"/>
              <a:ext cx="167100" cy="167100"/>
            </a:xfrm>
            <a:prstGeom prst="parallelogram">
              <a:avLst>
                <a:gd fmla="val 25000" name="adj"/>
              </a:avLst>
            </a:prstGeom>
            <a:noFill/>
            <a:ln cap="flat" cmpd="sng" w="2857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24"/>
            <p:cNvSpPr/>
            <p:nvPr/>
          </p:nvSpPr>
          <p:spPr>
            <a:xfrm flipH="1">
              <a:off x="8684275" y="157395"/>
              <a:ext cx="262500" cy="262500"/>
            </a:xfrm>
            <a:prstGeom prst="parallelogram">
              <a:avLst>
                <a:gd fmla="val 25000" name="adj"/>
              </a:avLst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1" name="Google Shape;281;p24"/>
          <p:cNvGrpSpPr/>
          <p:nvPr/>
        </p:nvGrpSpPr>
        <p:grpSpPr>
          <a:xfrm flipH="1" rot="10800000">
            <a:off x="160160" y="4495799"/>
            <a:ext cx="594095" cy="396271"/>
            <a:chOff x="160160" y="4495799"/>
            <a:chExt cx="594095" cy="396271"/>
          </a:xfrm>
        </p:grpSpPr>
        <p:sp>
          <p:nvSpPr>
            <p:cNvPr id="282" name="Google Shape;282;p24"/>
            <p:cNvSpPr/>
            <p:nvPr/>
          </p:nvSpPr>
          <p:spPr>
            <a:xfrm>
              <a:off x="160160" y="4629569"/>
              <a:ext cx="262500" cy="262500"/>
            </a:xfrm>
            <a:prstGeom prst="parallelogram">
              <a:avLst>
                <a:gd fmla="val 25000" name="adj"/>
              </a:avLst>
            </a:prstGeom>
            <a:noFill/>
            <a:ln cap="flat" cmpd="sng" w="2857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24"/>
            <p:cNvSpPr/>
            <p:nvPr/>
          </p:nvSpPr>
          <p:spPr>
            <a:xfrm>
              <a:off x="584756" y="4495799"/>
              <a:ext cx="169500" cy="169500"/>
            </a:xfrm>
            <a:prstGeom prst="parallelogram">
              <a:avLst>
                <a:gd fmla="val 25000" name="adj"/>
              </a:avLst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4" name="Google Shape;284;p24"/>
          <p:cNvSpPr/>
          <p:nvPr/>
        </p:nvSpPr>
        <p:spPr>
          <a:xfrm flipH="1">
            <a:off x="188826" y="218425"/>
            <a:ext cx="371700" cy="371700"/>
          </a:xfrm>
          <a:prstGeom prst="parallelogram">
            <a:avLst>
              <a:gd fmla="val 25000" name="adj"/>
            </a:avLst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24"/>
          <p:cNvSpPr/>
          <p:nvPr/>
        </p:nvSpPr>
        <p:spPr>
          <a:xfrm>
            <a:off x="8520676" y="4470900"/>
            <a:ext cx="371700" cy="371700"/>
          </a:xfrm>
          <a:prstGeom prst="parallelogram">
            <a:avLst>
              <a:gd fmla="val 25000" name="adj"/>
            </a:avLst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dk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4"/>
          <p:cNvSpPr txBox="1"/>
          <p:nvPr>
            <p:ph type="title"/>
          </p:nvPr>
        </p:nvSpPr>
        <p:spPr>
          <a:xfrm>
            <a:off x="713100" y="521225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" type="body"/>
          </p:nvPr>
        </p:nvSpPr>
        <p:spPr>
          <a:xfrm>
            <a:off x="713100" y="1185126"/>
            <a:ext cx="7717800" cy="29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9" name="Google Shape;39;p4"/>
          <p:cNvSpPr/>
          <p:nvPr/>
        </p:nvSpPr>
        <p:spPr>
          <a:xfrm>
            <a:off x="160160" y="4705769"/>
            <a:ext cx="262500" cy="262500"/>
          </a:xfrm>
          <a:prstGeom prst="parallelogram">
            <a:avLst>
              <a:gd fmla="val 25000" name="adj"/>
            </a:avLst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4"/>
          <p:cNvSpPr/>
          <p:nvPr/>
        </p:nvSpPr>
        <p:spPr>
          <a:xfrm flipH="1">
            <a:off x="8734950" y="336450"/>
            <a:ext cx="262500" cy="262500"/>
          </a:xfrm>
          <a:prstGeom prst="parallelogram">
            <a:avLst>
              <a:gd fmla="val 25000" name="adj"/>
            </a:avLst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4"/>
          <p:cNvSpPr/>
          <p:nvPr/>
        </p:nvSpPr>
        <p:spPr>
          <a:xfrm>
            <a:off x="498226" y="531045"/>
            <a:ext cx="167100" cy="167100"/>
          </a:xfrm>
          <a:prstGeom prst="parallelogram">
            <a:avLst>
              <a:gd fmla="val 25000" name="adj"/>
            </a:avLst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4"/>
          <p:cNvSpPr/>
          <p:nvPr/>
        </p:nvSpPr>
        <p:spPr>
          <a:xfrm>
            <a:off x="188826" y="157395"/>
            <a:ext cx="262500" cy="262500"/>
          </a:xfrm>
          <a:prstGeom prst="parallelogram">
            <a:avLst>
              <a:gd fmla="val 25000" name="adj"/>
            </a:avLst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" name="Google Shape;43;p4"/>
          <p:cNvSpPr/>
          <p:nvPr/>
        </p:nvSpPr>
        <p:spPr>
          <a:xfrm>
            <a:off x="584756" y="4571999"/>
            <a:ext cx="169500" cy="169500"/>
          </a:xfrm>
          <a:prstGeom prst="parallelogram">
            <a:avLst>
              <a:gd fmla="val 25000" name="adj"/>
            </a:avLst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4"/>
          <p:cNvSpPr/>
          <p:nvPr/>
        </p:nvSpPr>
        <p:spPr>
          <a:xfrm>
            <a:off x="8575075" y="4489450"/>
            <a:ext cx="371700" cy="371700"/>
          </a:xfrm>
          <a:prstGeom prst="parallelogram">
            <a:avLst>
              <a:gd fmla="val 25000" name="adj"/>
            </a:avLst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" name="Google Shape;45;p4"/>
          <p:cNvSpPr/>
          <p:nvPr/>
        </p:nvSpPr>
        <p:spPr>
          <a:xfrm flipH="1">
            <a:off x="8407975" y="114750"/>
            <a:ext cx="167100" cy="167100"/>
          </a:xfrm>
          <a:prstGeom prst="parallelogram">
            <a:avLst>
              <a:gd fmla="val 25000" name="adj"/>
            </a:avLst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dk2"/>
        </a:solid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5"/>
          <p:cNvSpPr txBox="1"/>
          <p:nvPr>
            <p:ph type="title"/>
          </p:nvPr>
        </p:nvSpPr>
        <p:spPr>
          <a:xfrm>
            <a:off x="713100" y="521225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48" name="Google Shape;48;p5"/>
          <p:cNvSpPr txBox="1"/>
          <p:nvPr>
            <p:ph idx="1" type="subTitle"/>
          </p:nvPr>
        </p:nvSpPr>
        <p:spPr>
          <a:xfrm>
            <a:off x="953000" y="2872591"/>
            <a:ext cx="3396300" cy="48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Big Shoulders Text ExtraBold"/>
                <a:ea typeface="Big Shoulders Text ExtraBold"/>
                <a:cs typeface="Big Shoulders Text ExtraBold"/>
                <a:sym typeface="Big Shoulders Text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9pPr>
          </a:lstStyle>
          <a:p/>
        </p:txBody>
      </p:sp>
      <p:sp>
        <p:nvSpPr>
          <p:cNvPr id="49" name="Google Shape;49;p5"/>
          <p:cNvSpPr txBox="1"/>
          <p:nvPr>
            <p:ph idx="2" type="subTitle"/>
          </p:nvPr>
        </p:nvSpPr>
        <p:spPr>
          <a:xfrm>
            <a:off x="953000" y="3273750"/>
            <a:ext cx="3396300" cy="106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0" name="Google Shape;50;p5"/>
          <p:cNvSpPr txBox="1"/>
          <p:nvPr>
            <p:ph idx="3" type="subTitle"/>
          </p:nvPr>
        </p:nvSpPr>
        <p:spPr>
          <a:xfrm>
            <a:off x="4794700" y="2872591"/>
            <a:ext cx="3396300" cy="48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Big Shoulders Text ExtraBold"/>
                <a:ea typeface="Big Shoulders Text ExtraBold"/>
                <a:cs typeface="Big Shoulders Text ExtraBold"/>
                <a:sym typeface="Big Shoulders Text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9pPr>
          </a:lstStyle>
          <a:p/>
        </p:txBody>
      </p:sp>
      <p:sp>
        <p:nvSpPr>
          <p:cNvPr id="51" name="Google Shape;51;p5"/>
          <p:cNvSpPr txBox="1"/>
          <p:nvPr>
            <p:ph idx="4" type="subTitle"/>
          </p:nvPr>
        </p:nvSpPr>
        <p:spPr>
          <a:xfrm>
            <a:off x="4794700" y="3273750"/>
            <a:ext cx="3396300" cy="106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grpSp>
        <p:nvGrpSpPr>
          <p:cNvPr id="52" name="Google Shape;52;p5"/>
          <p:cNvGrpSpPr/>
          <p:nvPr/>
        </p:nvGrpSpPr>
        <p:grpSpPr>
          <a:xfrm>
            <a:off x="8470275" y="157395"/>
            <a:ext cx="476500" cy="540750"/>
            <a:chOff x="8470275" y="157395"/>
            <a:chExt cx="476500" cy="540750"/>
          </a:xfrm>
        </p:grpSpPr>
        <p:sp>
          <p:nvSpPr>
            <p:cNvPr id="53" name="Google Shape;53;p5"/>
            <p:cNvSpPr/>
            <p:nvPr/>
          </p:nvSpPr>
          <p:spPr>
            <a:xfrm flipH="1">
              <a:off x="8470275" y="531045"/>
              <a:ext cx="167100" cy="167100"/>
            </a:xfrm>
            <a:prstGeom prst="parallelogram">
              <a:avLst>
                <a:gd fmla="val 25000" name="adj"/>
              </a:avLst>
            </a:prstGeom>
            <a:noFill/>
            <a:ln cap="flat" cmpd="sng" w="2857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5"/>
            <p:cNvSpPr/>
            <p:nvPr/>
          </p:nvSpPr>
          <p:spPr>
            <a:xfrm flipH="1">
              <a:off x="8684275" y="157395"/>
              <a:ext cx="262500" cy="262500"/>
            </a:xfrm>
            <a:prstGeom prst="parallelogram">
              <a:avLst>
                <a:gd fmla="val 25000" name="adj"/>
              </a:avLst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5" name="Google Shape;55;p5"/>
          <p:cNvSpPr/>
          <p:nvPr/>
        </p:nvSpPr>
        <p:spPr>
          <a:xfrm flipH="1">
            <a:off x="188826" y="218425"/>
            <a:ext cx="371700" cy="371700"/>
          </a:xfrm>
          <a:prstGeom prst="parallelogram">
            <a:avLst>
              <a:gd fmla="val 25000" name="adj"/>
            </a:avLst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5"/>
          <p:cNvSpPr/>
          <p:nvPr/>
        </p:nvSpPr>
        <p:spPr>
          <a:xfrm>
            <a:off x="8520676" y="4470900"/>
            <a:ext cx="371700" cy="371700"/>
          </a:xfrm>
          <a:prstGeom prst="parallelogram">
            <a:avLst>
              <a:gd fmla="val 25000" name="adj"/>
            </a:avLst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7" name="Google Shape;57;p5"/>
          <p:cNvGrpSpPr/>
          <p:nvPr/>
        </p:nvGrpSpPr>
        <p:grpSpPr>
          <a:xfrm>
            <a:off x="160160" y="4495799"/>
            <a:ext cx="594095" cy="396271"/>
            <a:chOff x="160160" y="4495799"/>
            <a:chExt cx="594095" cy="396271"/>
          </a:xfrm>
        </p:grpSpPr>
        <p:sp>
          <p:nvSpPr>
            <p:cNvPr id="58" name="Google Shape;58;p5"/>
            <p:cNvSpPr/>
            <p:nvPr/>
          </p:nvSpPr>
          <p:spPr>
            <a:xfrm>
              <a:off x="160160" y="4629569"/>
              <a:ext cx="262500" cy="262500"/>
            </a:xfrm>
            <a:prstGeom prst="parallelogram">
              <a:avLst>
                <a:gd fmla="val 25000" name="adj"/>
              </a:avLst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5"/>
            <p:cNvSpPr/>
            <p:nvPr/>
          </p:nvSpPr>
          <p:spPr>
            <a:xfrm>
              <a:off x="584756" y="4495799"/>
              <a:ext cx="169500" cy="169500"/>
            </a:xfrm>
            <a:prstGeom prst="parallelogram">
              <a:avLst>
                <a:gd fmla="val 25000" name="adj"/>
              </a:avLst>
            </a:prstGeom>
            <a:noFill/>
            <a:ln cap="flat" cmpd="sng" w="2857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dk2"/>
        </a:soli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6"/>
          <p:cNvSpPr txBox="1"/>
          <p:nvPr>
            <p:ph type="title"/>
          </p:nvPr>
        </p:nvSpPr>
        <p:spPr>
          <a:xfrm>
            <a:off x="713100" y="521225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62" name="Google Shape;62;p6"/>
          <p:cNvSpPr/>
          <p:nvPr/>
        </p:nvSpPr>
        <p:spPr>
          <a:xfrm>
            <a:off x="632525" y="114750"/>
            <a:ext cx="167100" cy="167100"/>
          </a:xfrm>
          <a:prstGeom prst="parallelogram">
            <a:avLst>
              <a:gd fmla="val 25000" name="adj"/>
            </a:avLst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6"/>
          <p:cNvSpPr/>
          <p:nvPr/>
        </p:nvSpPr>
        <p:spPr>
          <a:xfrm flipH="1">
            <a:off x="8566485" y="227250"/>
            <a:ext cx="371700" cy="371700"/>
          </a:xfrm>
          <a:prstGeom prst="parallelogram">
            <a:avLst>
              <a:gd fmla="val 25000" name="adj"/>
            </a:avLst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6"/>
          <p:cNvSpPr/>
          <p:nvPr/>
        </p:nvSpPr>
        <p:spPr>
          <a:xfrm>
            <a:off x="210150" y="336450"/>
            <a:ext cx="262500" cy="262500"/>
          </a:xfrm>
          <a:prstGeom prst="parallelogram">
            <a:avLst>
              <a:gd fmla="val 25000" name="adj"/>
            </a:avLst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6"/>
          <p:cNvSpPr/>
          <p:nvPr/>
        </p:nvSpPr>
        <p:spPr>
          <a:xfrm flipH="1">
            <a:off x="8713500" y="4426475"/>
            <a:ext cx="262500" cy="262500"/>
          </a:xfrm>
          <a:prstGeom prst="parallelogram">
            <a:avLst>
              <a:gd fmla="val 25000" name="adj"/>
            </a:avLst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197450" y="4508550"/>
            <a:ext cx="371700" cy="371700"/>
          </a:xfrm>
          <a:prstGeom prst="parallelogram">
            <a:avLst>
              <a:gd fmla="val 25000" name="adj"/>
            </a:avLst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6"/>
          <p:cNvSpPr/>
          <p:nvPr/>
        </p:nvSpPr>
        <p:spPr>
          <a:xfrm flipH="1">
            <a:off x="8499500" y="4800125"/>
            <a:ext cx="167100" cy="167100"/>
          </a:xfrm>
          <a:prstGeom prst="parallelogram">
            <a:avLst>
              <a:gd fmla="val 25000" name="adj"/>
            </a:avLst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chemeClr val="dk2"/>
        </a:solid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7"/>
          <p:cNvSpPr/>
          <p:nvPr/>
        </p:nvSpPr>
        <p:spPr>
          <a:xfrm>
            <a:off x="6003050" y="-34600"/>
            <a:ext cx="4652400" cy="5274600"/>
          </a:xfrm>
          <a:prstGeom prst="parallelogram">
            <a:avLst>
              <a:gd fmla="val 25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7"/>
          <p:cNvSpPr txBox="1"/>
          <p:nvPr>
            <p:ph type="title"/>
          </p:nvPr>
        </p:nvSpPr>
        <p:spPr>
          <a:xfrm>
            <a:off x="713100" y="1133550"/>
            <a:ext cx="3858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71" name="Google Shape;71;p7"/>
          <p:cNvSpPr txBox="1"/>
          <p:nvPr>
            <p:ph idx="1" type="subTitle"/>
          </p:nvPr>
        </p:nvSpPr>
        <p:spPr>
          <a:xfrm>
            <a:off x="713100" y="1782450"/>
            <a:ext cx="3858900" cy="222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72" name="Google Shape;72;p7"/>
          <p:cNvSpPr/>
          <p:nvPr>
            <p:ph idx="2" type="pic"/>
          </p:nvPr>
        </p:nvSpPr>
        <p:spPr>
          <a:xfrm>
            <a:off x="4945450" y="-34600"/>
            <a:ext cx="4027200" cy="5274600"/>
          </a:xfrm>
          <a:prstGeom prst="parallelogram">
            <a:avLst>
              <a:gd fmla="val 25000" name="adj"/>
            </a:avLst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grpSp>
        <p:nvGrpSpPr>
          <p:cNvPr id="73" name="Google Shape;73;p7"/>
          <p:cNvGrpSpPr/>
          <p:nvPr/>
        </p:nvGrpSpPr>
        <p:grpSpPr>
          <a:xfrm flipH="1">
            <a:off x="4262825" y="4426475"/>
            <a:ext cx="476500" cy="540750"/>
            <a:chOff x="148550" y="4426475"/>
            <a:chExt cx="476500" cy="540750"/>
          </a:xfrm>
        </p:grpSpPr>
        <p:sp>
          <p:nvSpPr>
            <p:cNvPr id="74" name="Google Shape;74;p7"/>
            <p:cNvSpPr/>
            <p:nvPr/>
          </p:nvSpPr>
          <p:spPr>
            <a:xfrm>
              <a:off x="457950" y="4800125"/>
              <a:ext cx="167100" cy="167100"/>
            </a:xfrm>
            <a:prstGeom prst="parallelogram">
              <a:avLst>
                <a:gd fmla="val 25000" name="adj"/>
              </a:avLst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7"/>
            <p:cNvSpPr/>
            <p:nvPr/>
          </p:nvSpPr>
          <p:spPr>
            <a:xfrm>
              <a:off x="148550" y="4426475"/>
              <a:ext cx="262500" cy="262500"/>
            </a:xfrm>
            <a:prstGeom prst="parallelogram">
              <a:avLst>
                <a:gd fmla="val 25000" name="adj"/>
              </a:avLst>
            </a:prstGeom>
            <a:noFill/>
            <a:ln cap="flat" cmpd="sng" w="2857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6" name="Google Shape;76;p7"/>
          <p:cNvGrpSpPr/>
          <p:nvPr/>
        </p:nvGrpSpPr>
        <p:grpSpPr>
          <a:xfrm rot="10800000">
            <a:off x="224750" y="166950"/>
            <a:ext cx="679850" cy="486600"/>
            <a:chOff x="5416500" y="166950"/>
            <a:chExt cx="679850" cy="486600"/>
          </a:xfrm>
        </p:grpSpPr>
        <p:sp>
          <p:nvSpPr>
            <p:cNvPr id="77" name="Google Shape;77;p7"/>
            <p:cNvSpPr/>
            <p:nvPr/>
          </p:nvSpPr>
          <p:spPr>
            <a:xfrm>
              <a:off x="5416500" y="281850"/>
              <a:ext cx="371700" cy="371700"/>
            </a:xfrm>
            <a:prstGeom prst="parallelogram">
              <a:avLst>
                <a:gd fmla="val 25000" name="adj"/>
              </a:avLst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7"/>
            <p:cNvSpPr/>
            <p:nvPr/>
          </p:nvSpPr>
          <p:spPr>
            <a:xfrm>
              <a:off x="5926850" y="166950"/>
              <a:ext cx="169500" cy="169500"/>
            </a:xfrm>
            <a:prstGeom prst="parallelogram">
              <a:avLst>
                <a:gd fmla="val 25000" name="adj"/>
              </a:avLst>
            </a:prstGeom>
            <a:noFill/>
            <a:ln cap="flat" cmpd="sng" w="2857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9" name="Google Shape;79;p7"/>
          <p:cNvGrpSpPr/>
          <p:nvPr/>
        </p:nvGrpSpPr>
        <p:grpSpPr>
          <a:xfrm flipH="1">
            <a:off x="4835675" y="190950"/>
            <a:ext cx="589475" cy="484200"/>
            <a:chOff x="362550" y="114750"/>
            <a:chExt cx="589475" cy="484200"/>
          </a:xfrm>
        </p:grpSpPr>
        <p:sp>
          <p:nvSpPr>
            <p:cNvPr id="80" name="Google Shape;80;p7"/>
            <p:cNvSpPr/>
            <p:nvPr/>
          </p:nvSpPr>
          <p:spPr>
            <a:xfrm>
              <a:off x="362550" y="336450"/>
              <a:ext cx="262500" cy="262500"/>
            </a:xfrm>
            <a:prstGeom prst="parallelogram">
              <a:avLst>
                <a:gd fmla="val 25000" name="adj"/>
              </a:avLst>
            </a:prstGeom>
            <a:noFill/>
            <a:ln cap="flat" cmpd="sng" w="2857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7"/>
            <p:cNvSpPr/>
            <p:nvPr/>
          </p:nvSpPr>
          <p:spPr>
            <a:xfrm>
              <a:off x="784925" y="114750"/>
              <a:ext cx="167100" cy="167100"/>
            </a:xfrm>
            <a:prstGeom prst="parallelogram">
              <a:avLst>
                <a:gd fmla="val 25000" name="adj"/>
              </a:avLst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2" name="Google Shape;82;p7"/>
          <p:cNvSpPr/>
          <p:nvPr/>
        </p:nvSpPr>
        <p:spPr>
          <a:xfrm flipH="1">
            <a:off x="257895" y="4461255"/>
            <a:ext cx="371700" cy="371700"/>
          </a:xfrm>
          <a:prstGeom prst="parallelogram">
            <a:avLst>
              <a:gd fmla="val 25000" name="adj"/>
            </a:avLst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2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8"/>
          <p:cNvSpPr txBox="1"/>
          <p:nvPr>
            <p:ph type="title"/>
          </p:nvPr>
        </p:nvSpPr>
        <p:spPr>
          <a:xfrm>
            <a:off x="876300" y="948750"/>
            <a:ext cx="7391400" cy="324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85" name="Google Shape;85;p8"/>
          <p:cNvSpPr/>
          <p:nvPr/>
        </p:nvSpPr>
        <p:spPr>
          <a:xfrm>
            <a:off x="160160" y="4705769"/>
            <a:ext cx="262500" cy="262500"/>
          </a:xfrm>
          <a:prstGeom prst="parallelogram">
            <a:avLst>
              <a:gd fmla="val 25000" name="adj"/>
            </a:avLst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8"/>
          <p:cNvSpPr/>
          <p:nvPr/>
        </p:nvSpPr>
        <p:spPr>
          <a:xfrm flipH="1">
            <a:off x="8734950" y="336450"/>
            <a:ext cx="262500" cy="262500"/>
          </a:xfrm>
          <a:prstGeom prst="parallelogram">
            <a:avLst>
              <a:gd fmla="val 25000" name="adj"/>
            </a:avLst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8"/>
          <p:cNvSpPr/>
          <p:nvPr/>
        </p:nvSpPr>
        <p:spPr>
          <a:xfrm>
            <a:off x="498226" y="531045"/>
            <a:ext cx="167100" cy="167100"/>
          </a:xfrm>
          <a:prstGeom prst="parallelogram">
            <a:avLst>
              <a:gd fmla="val 25000" name="adj"/>
            </a:avLst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8"/>
          <p:cNvSpPr/>
          <p:nvPr/>
        </p:nvSpPr>
        <p:spPr>
          <a:xfrm>
            <a:off x="188826" y="157395"/>
            <a:ext cx="262500" cy="262500"/>
          </a:xfrm>
          <a:prstGeom prst="parallelogram">
            <a:avLst>
              <a:gd fmla="val 25000" name="adj"/>
            </a:avLst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8"/>
          <p:cNvSpPr/>
          <p:nvPr/>
        </p:nvSpPr>
        <p:spPr>
          <a:xfrm>
            <a:off x="584756" y="4571999"/>
            <a:ext cx="169500" cy="169500"/>
          </a:xfrm>
          <a:prstGeom prst="parallelogram">
            <a:avLst>
              <a:gd fmla="val 25000" name="adj"/>
            </a:avLst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8"/>
          <p:cNvSpPr/>
          <p:nvPr/>
        </p:nvSpPr>
        <p:spPr>
          <a:xfrm>
            <a:off x="8575075" y="4489450"/>
            <a:ext cx="371700" cy="371700"/>
          </a:xfrm>
          <a:prstGeom prst="parallelogram">
            <a:avLst>
              <a:gd fmla="val 25000" name="adj"/>
            </a:avLst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8"/>
          <p:cNvSpPr/>
          <p:nvPr/>
        </p:nvSpPr>
        <p:spPr>
          <a:xfrm flipH="1">
            <a:off x="8407975" y="114750"/>
            <a:ext cx="167100" cy="167100"/>
          </a:xfrm>
          <a:prstGeom prst="parallelogram">
            <a:avLst>
              <a:gd fmla="val 25000" name="adj"/>
            </a:avLst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2"/>
        </a:solid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9"/>
          <p:cNvSpPr txBox="1"/>
          <p:nvPr>
            <p:ph idx="1" type="subTitle"/>
          </p:nvPr>
        </p:nvSpPr>
        <p:spPr>
          <a:xfrm>
            <a:off x="2146650" y="2316750"/>
            <a:ext cx="48507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94" name="Google Shape;94;p9"/>
          <p:cNvSpPr txBox="1"/>
          <p:nvPr>
            <p:ph type="title"/>
          </p:nvPr>
        </p:nvSpPr>
        <p:spPr>
          <a:xfrm>
            <a:off x="2146650" y="1591650"/>
            <a:ext cx="4850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grpSp>
        <p:nvGrpSpPr>
          <p:cNvPr id="95" name="Google Shape;95;p9"/>
          <p:cNvGrpSpPr/>
          <p:nvPr/>
        </p:nvGrpSpPr>
        <p:grpSpPr>
          <a:xfrm>
            <a:off x="8470275" y="157395"/>
            <a:ext cx="476500" cy="540750"/>
            <a:chOff x="8470275" y="157395"/>
            <a:chExt cx="476500" cy="540750"/>
          </a:xfrm>
        </p:grpSpPr>
        <p:sp>
          <p:nvSpPr>
            <p:cNvPr id="96" name="Google Shape;96;p9"/>
            <p:cNvSpPr/>
            <p:nvPr/>
          </p:nvSpPr>
          <p:spPr>
            <a:xfrm flipH="1">
              <a:off x="8470275" y="531045"/>
              <a:ext cx="167100" cy="167100"/>
            </a:xfrm>
            <a:prstGeom prst="parallelogram">
              <a:avLst>
                <a:gd fmla="val 25000" name="adj"/>
              </a:avLst>
            </a:prstGeom>
            <a:noFill/>
            <a:ln cap="flat" cmpd="sng" w="2857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9"/>
            <p:cNvSpPr/>
            <p:nvPr/>
          </p:nvSpPr>
          <p:spPr>
            <a:xfrm flipH="1">
              <a:off x="8684275" y="157395"/>
              <a:ext cx="262500" cy="262500"/>
            </a:xfrm>
            <a:prstGeom prst="parallelogram">
              <a:avLst>
                <a:gd fmla="val 25000" name="adj"/>
              </a:avLst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8" name="Google Shape;98;p9"/>
          <p:cNvSpPr/>
          <p:nvPr/>
        </p:nvSpPr>
        <p:spPr>
          <a:xfrm flipH="1">
            <a:off x="188826" y="218425"/>
            <a:ext cx="371700" cy="371700"/>
          </a:xfrm>
          <a:prstGeom prst="parallelogram">
            <a:avLst>
              <a:gd fmla="val 25000" name="adj"/>
            </a:avLst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9"/>
          <p:cNvSpPr/>
          <p:nvPr/>
        </p:nvSpPr>
        <p:spPr>
          <a:xfrm>
            <a:off x="8520676" y="4470900"/>
            <a:ext cx="371700" cy="371700"/>
          </a:xfrm>
          <a:prstGeom prst="parallelogram">
            <a:avLst>
              <a:gd fmla="val 25000" name="adj"/>
            </a:avLst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0" name="Google Shape;100;p9"/>
          <p:cNvGrpSpPr/>
          <p:nvPr/>
        </p:nvGrpSpPr>
        <p:grpSpPr>
          <a:xfrm>
            <a:off x="160160" y="4495799"/>
            <a:ext cx="594095" cy="396271"/>
            <a:chOff x="160160" y="4495799"/>
            <a:chExt cx="594095" cy="396271"/>
          </a:xfrm>
        </p:grpSpPr>
        <p:sp>
          <p:nvSpPr>
            <p:cNvPr id="101" name="Google Shape;101;p9"/>
            <p:cNvSpPr/>
            <p:nvPr/>
          </p:nvSpPr>
          <p:spPr>
            <a:xfrm>
              <a:off x="160160" y="4629569"/>
              <a:ext cx="262500" cy="262500"/>
            </a:xfrm>
            <a:prstGeom prst="parallelogram">
              <a:avLst>
                <a:gd fmla="val 25000" name="adj"/>
              </a:avLst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9"/>
            <p:cNvSpPr/>
            <p:nvPr/>
          </p:nvSpPr>
          <p:spPr>
            <a:xfrm>
              <a:off x="584756" y="4495799"/>
              <a:ext cx="169500" cy="169500"/>
            </a:xfrm>
            <a:prstGeom prst="parallelogram">
              <a:avLst>
                <a:gd fmla="val 25000" name="adj"/>
              </a:avLst>
            </a:prstGeom>
            <a:noFill/>
            <a:ln cap="flat" cmpd="sng" w="2857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dk2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5" name="Google Shape;105;p10"/>
          <p:cNvSpPr txBox="1"/>
          <p:nvPr>
            <p:ph idx="1" type="body"/>
          </p:nvPr>
        </p:nvSpPr>
        <p:spPr>
          <a:xfrm>
            <a:off x="713100" y="3999000"/>
            <a:ext cx="7717800" cy="6051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ig Shoulders Text ExtraBold"/>
              <a:buNone/>
              <a:defRPr sz="3200">
                <a:latin typeface="Big Shoulders Text ExtraBold"/>
                <a:ea typeface="Big Shoulders Text ExtraBold"/>
                <a:cs typeface="Big Shoulders Text ExtraBold"/>
                <a:sym typeface="Big Shoulders Text ExtraBold"/>
              </a:defRPr>
            </a:lvl1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24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100" y="521225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ig Shoulders Text ExtraBold"/>
              <a:buNone/>
              <a:defRPr sz="3200">
                <a:solidFill>
                  <a:schemeClr val="dk1"/>
                </a:solidFill>
                <a:latin typeface="Big Shoulders Text ExtraBold"/>
                <a:ea typeface="Big Shoulders Text ExtraBold"/>
                <a:cs typeface="Big Shoulders Text ExtraBold"/>
                <a:sym typeface="Big Shoulders Tex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ig Shoulders Text ExtraBold"/>
              <a:buNone/>
              <a:defRPr sz="3200">
                <a:solidFill>
                  <a:schemeClr val="dk1"/>
                </a:solidFill>
                <a:latin typeface="Big Shoulders Text ExtraBold"/>
                <a:ea typeface="Big Shoulders Text ExtraBold"/>
                <a:cs typeface="Big Shoulders Text ExtraBold"/>
                <a:sym typeface="Big Shoulders Text Extra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ig Shoulders Text ExtraBold"/>
              <a:buNone/>
              <a:defRPr sz="3200">
                <a:solidFill>
                  <a:schemeClr val="dk1"/>
                </a:solidFill>
                <a:latin typeface="Big Shoulders Text ExtraBold"/>
                <a:ea typeface="Big Shoulders Text ExtraBold"/>
                <a:cs typeface="Big Shoulders Text ExtraBold"/>
                <a:sym typeface="Big Shoulders Text Extra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ig Shoulders Text ExtraBold"/>
              <a:buNone/>
              <a:defRPr sz="3200">
                <a:solidFill>
                  <a:schemeClr val="dk1"/>
                </a:solidFill>
                <a:latin typeface="Big Shoulders Text ExtraBold"/>
                <a:ea typeface="Big Shoulders Text ExtraBold"/>
                <a:cs typeface="Big Shoulders Text ExtraBold"/>
                <a:sym typeface="Big Shoulders Text Extra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ig Shoulders Text ExtraBold"/>
              <a:buNone/>
              <a:defRPr sz="3200">
                <a:solidFill>
                  <a:schemeClr val="dk1"/>
                </a:solidFill>
                <a:latin typeface="Big Shoulders Text ExtraBold"/>
                <a:ea typeface="Big Shoulders Text ExtraBold"/>
                <a:cs typeface="Big Shoulders Text ExtraBold"/>
                <a:sym typeface="Big Shoulders Text Extra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ig Shoulders Text ExtraBold"/>
              <a:buNone/>
              <a:defRPr sz="3200">
                <a:solidFill>
                  <a:schemeClr val="dk1"/>
                </a:solidFill>
                <a:latin typeface="Big Shoulders Text ExtraBold"/>
                <a:ea typeface="Big Shoulders Text ExtraBold"/>
                <a:cs typeface="Big Shoulders Text ExtraBold"/>
                <a:sym typeface="Big Shoulders Text Extra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ig Shoulders Text ExtraBold"/>
              <a:buNone/>
              <a:defRPr sz="3200">
                <a:solidFill>
                  <a:schemeClr val="dk1"/>
                </a:solidFill>
                <a:latin typeface="Big Shoulders Text ExtraBold"/>
                <a:ea typeface="Big Shoulders Text ExtraBold"/>
                <a:cs typeface="Big Shoulders Text ExtraBold"/>
                <a:sym typeface="Big Shoulders Text Extra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ig Shoulders Text ExtraBold"/>
              <a:buNone/>
              <a:defRPr sz="3200">
                <a:solidFill>
                  <a:schemeClr val="dk1"/>
                </a:solidFill>
                <a:latin typeface="Big Shoulders Text ExtraBold"/>
                <a:ea typeface="Big Shoulders Text ExtraBold"/>
                <a:cs typeface="Big Shoulders Text ExtraBold"/>
                <a:sym typeface="Big Shoulders Text Extra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ig Shoulders Text ExtraBold"/>
              <a:buNone/>
              <a:defRPr sz="3200">
                <a:solidFill>
                  <a:schemeClr val="dk1"/>
                </a:solidFill>
                <a:latin typeface="Big Shoulders Text ExtraBold"/>
                <a:ea typeface="Big Shoulders Text ExtraBold"/>
                <a:cs typeface="Big Shoulders Text ExtraBold"/>
                <a:sym typeface="Big Shoulders Text ExtraBo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100" y="1185132"/>
            <a:ext cx="77178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 Medium"/>
              <a:buChar char="●"/>
              <a:defRPr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indent="-3048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 Medium"/>
              <a:buChar char="○"/>
              <a:defRPr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indent="-3048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 Medium"/>
              <a:buChar char="■"/>
              <a:defRPr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indent="-3048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 Medium"/>
              <a:buChar char="●"/>
              <a:defRPr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indent="-3048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 Medium"/>
              <a:buChar char="○"/>
              <a:defRPr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indent="-3048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 Medium"/>
              <a:buChar char="■"/>
              <a:defRPr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indent="-3048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 Medium"/>
              <a:buChar char="●"/>
              <a:defRPr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indent="-3048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 Medium"/>
              <a:buChar char="○"/>
              <a:defRPr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indent="-3048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 Medium"/>
              <a:buChar char="■"/>
              <a:defRPr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9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Relationship Id="rId4" Type="http://schemas.openxmlformats.org/officeDocument/2006/relationships/image" Target="../media/image14.png"/><Relationship Id="rId5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Relationship Id="rId4" Type="http://schemas.openxmlformats.org/officeDocument/2006/relationships/image" Target="../media/image10.png"/><Relationship Id="rId5" Type="http://schemas.openxmlformats.org/officeDocument/2006/relationships/image" Target="../media/image4.png"/><Relationship Id="rId6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8.png"/><Relationship Id="rId4" Type="http://schemas.openxmlformats.org/officeDocument/2006/relationships/image" Target="../media/image1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png"/><Relationship Id="rId4" Type="http://schemas.openxmlformats.org/officeDocument/2006/relationships/image" Target="../media/image1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8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3.png"/><Relationship Id="rId4" Type="http://schemas.openxmlformats.org/officeDocument/2006/relationships/image" Target="../media/image21.png"/><Relationship Id="rId5" Type="http://schemas.openxmlformats.org/officeDocument/2006/relationships/image" Target="../media/image20.png"/><Relationship Id="rId6" Type="http://schemas.openxmlformats.org/officeDocument/2006/relationships/image" Target="../media/image22.png"/><Relationship Id="rId7" Type="http://schemas.openxmlformats.org/officeDocument/2006/relationships/image" Target="../media/image3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2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25"/>
          <p:cNvSpPr txBox="1"/>
          <p:nvPr>
            <p:ph type="ctrTitle"/>
          </p:nvPr>
        </p:nvSpPr>
        <p:spPr>
          <a:xfrm>
            <a:off x="713100" y="1089200"/>
            <a:ext cx="4390200" cy="258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300"/>
              <a:t>MARKETING</a:t>
            </a:r>
            <a:r>
              <a:rPr lang="en" sz="6500"/>
              <a:t> </a:t>
            </a:r>
            <a:r>
              <a:rPr lang="en" sz="5100">
                <a:solidFill>
                  <a:schemeClr val="lt2"/>
                </a:solidFill>
                <a:latin typeface="Big Shoulders Text Medium"/>
                <a:ea typeface="Big Shoulders Text Medium"/>
                <a:cs typeface="Big Shoulders Text Medium"/>
                <a:sym typeface="Big Shoulders Text Medium"/>
              </a:rPr>
              <a:t>DATA ANALYSIS</a:t>
            </a:r>
            <a:endParaRPr b="0" sz="3800">
              <a:solidFill>
                <a:schemeClr val="lt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91" name="Google Shape;291;p25"/>
          <p:cNvSpPr txBox="1"/>
          <p:nvPr>
            <p:ph idx="1" type="subTitle"/>
          </p:nvPr>
        </p:nvSpPr>
        <p:spPr>
          <a:xfrm>
            <a:off x="713100" y="3847856"/>
            <a:ext cx="4390200" cy="3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Midproject for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IRONHACK DA BOOTCAMP</a:t>
            </a:r>
            <a:endParaRPr/>
          </a:p>
        </p:txBody>
      </p:sp>
      <p:pic>
        <p:nvPicPr>
          <p:cNvPr id="292" name="Google Shape;292;p25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29260" r="29264" t="0"/>
          <a:stretch/>
        </p:blipFill>
        <p:spPr>
          <a:xfrm>
            <a:off x="5690300" y="-34600"/>
            <a:ext cx="3282300" cy="5274600"/>
          </a:xfrm>
          <a:prstGeom prst="parallelogram">
            <a:avLst>
              <a:gd fmla="val 25000" name="adj"/>
            </a:avLst>
          </a:prstGeom>
        </p:spPr>
      </p:pic>
      <p:cxnSp>
        <p:nvCxnSpPr>
          <p:cNvPr id="293" name="Google Shape;293;p25"/>
          <p:cNvCxnSpPr/>
          <p:nvPr/>
        </p:nvCxnSpPr>
        <p:spPr>
          <a:xfrm>
            <a:off x="-9300" y="3712158"/>
            <a:ext cx="49173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34"/>
          <p:cNvSpPr txBox="1"/>
          <p:nvPr>
            <p:ph type="title"/>
          </p:nvPr>
        </p:nvSpPr>
        <p:spPr>
          <a:xfrm>
            <a:off x="918294" y="341525"/>
            <a:ext cx="2427300" cy="55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2"/>
                </a:solidFill>
              </a:rPr>
              <a:t>CLIENTS STATISTICS</a:t>
            </a:r>
            <a:endParaRPr sz="2200">
              <a:solidFill>
                <a:schemeClr val="lt2"/>
              </a:solidFill>
            </a:endParaRPr>
          </a:p>
        </p:txBody>
      </p:sp>
      <p:sp>
        <p:nvSpPr>
          <p:cNvPr id="398" name="Google Shape;398;p34"/>
          <p:cNvSpPr txBox="1"/>
          <p:nvPr>
            <p:ph type="title"/>
          </p:nvPr>
        </p:nvSpPr>
        <p:spPr>
          <a:xfrm>
            <a:off x="3345559" y="331150"/>
            <a:ext cx="4644300" cy="55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accent1"/>
                </a:solidFill>
              </a:rPr>
              <a:t>Purchases</a:t>
            </a:r>
            <a:r>
              <a:rPr lang="en" sz="2200">
                <a:solidFill>
                  <a:schemeClr val="accent1"/>
                </a:solidFill>
              </a:rPr>
              <a:t> vs Income</a:t>
            </a:r>
            <a:endParaRPr sz="2200">
              <a:solidFill>
                <a:schemeClr val="accent1"/>
              </a:solidFill>
            </a:endParaRPr>
          </a:p>
        </p:txBody>
      </p:sp>
      <p:sp>
        <p:nvSpPr>
          <p:cNvPr id="399" name="Google Shape;399;p34"/>
          <p:cNvSpPr txBox="1"/>
          <p:nvPr>
            <p:ph idx="2" type="subTitle"/>
          </p:nvPr>
        </p:nvSpPr>
        <p:spPr>
          <a:xfrm>
            <a:off x="4203291" y="991900"/>
            <a:ext cx="4054200" cy="106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889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Char char="●"/>
            </a:pPr>
            <a:r>
              <a:rPr lang="en" sz="95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Once again, we can see an upward trend. </a:t>
            </a:r>
            <a:r>
              <a:rPr b="1" lang="en" sz="95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Adults</a:t>
            </a:r>
            <a:r>
              <a:rPr lang="en" sz="95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in the lower levels giving way to </a:t>
            </a:r>
            <a:r>
              <a:rPr b="1" lang="en" sz="95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Middle-Age</a:t>
            </a:r>
            <a:endParaRPr b="1" sz="95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t/>
            </a:r>
            <a:endParaRPr sz="95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t/>
            </a:r>
            <a:endParaRPr sz="95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t/>
            </a:r>
            <a:endParaRPr sz="95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t/>
            </a:r>
            <a:endParaRPr sz="95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t/>
            </a:r>
            <a:endParaRPr sz="95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p34"/>
          <p:cNvSpPr txBox="1"/>
          <p:nvPr>
            <p:ph idx="2" type="subTitle"/>
          </p:nvPr>
        </p:nvSpPr>
        <p:spPr>
          <a:xfrm>
            <a:off x="604596" y="3857450"/>
            <a:ext cx="4054200" cy="106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889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Char char="●"/>
            </a:pPr>
            <a:r>
              <a:rPr lang="en" sz="95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For the grouping by </a:t>
            </a:r>
            <a:r>
              <a:rPr b="1" lang="en" sz="95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Education</a:t>
            </a:r>
            <a:r>
              <a:rPr lang="en" sz="95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, patterns similar to the previous graphs occur. The most basic levels in the first ranks and the highest levels gain prominence in the largest number of purchases</a:t>
            </a:r>
            <a:endParaRPr sz="95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t/>
            </a:r>
            <a:endParaRPr sz="95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t/>
            </a:r>
            <a:endParaRPr sz="95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t/>
            </a:r>
            <a:endParaRPr sz="95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t/>
            </a:r>
            <a:endParaRPr sz="95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t/>
            </a:r>
            <a:endParaRPr sz="95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1" name="Google Shape;401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9063" y="1084376"/>
            <a:ext cx="3589574" cy="1917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02" name="Google Shape;402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76875" y="2718600"/>
            <a:ext cx="3589574" cy="1917106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35"/>
          <p:cNvSpPr txBox="1"/>
          <p:nvPr>
            <p:ph type="title"/>
          </p:nvPr>
        </p:nvSpPr>
        <p:spPr>
          <a:xfrm>
            <a:off x="918294" y="341525"/>
            <a:ext cx="2427300" cy="55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2"/>
                </a:solidFill>
              </a:rPr>
              <a:t>SPECIFIC STATISTICS</a:t>
            </a:r>
            <a:endParaRPr sz="2200">
              <a:solidFill>
                <a:schemeClr val="lt2"/>
              </a:solidFill>
            </a:endParaRPr>
          </a:p>
        </p:txBody>
      </p:sp>
      <p:sp>
        <p:nvSpPr>
          <p:cNvPr id="408" name="Google Shape;408;p35"/>
          <p:cNvSpPr txBox="1"/>
          <p:nvPr>
            <p:ph type="title"/>
          </p:nvPr>
        </p:nvSpPr>
        <p:spPr>
          <a:xfrm>
            <a:off x="3345559" y="331150"/>
            <a:ext cx="4644300" cy="55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accent1"/>
                </a:solidFill>
              </a:rPr>
              <a:t>Group Age / Education</a:t>
            </a:r>
            <a:endParaRPr sz="2200">
              <a:solidFill>
                <a:schemeClr val="accent1"/>
              </a:solidFill>
            </a:endParaRPr>
          </a:p>
        </p:txBody>
      </p:sp>
      <p:sp>
        <p:nvSpPr>
          <p:cNvPr id="409" name="Google Shape;409;p35"/>
          <p:cNvSpPr txBox="1"/>
          <p:nvPr>
            <p:ph idx="2" type="subTitle"/>
          </p:nvPr>
        </p:nvSpPr>
        <p:spPr>
          <a:xfrm>
            <a:off x="3801824" y="991900"/>
            <a:ext cx="4054200" cy="106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889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Char char="●"/>
            </a:pPr>
            <a:r>
              <a:rPr lang="en" sz="95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The correlation observed in the previous plots is confirmed here. Both age (</a:t>
            </a:r>
            <a:r>
              <a:rPr b="1" lang="en" sz="95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Middle-Age</a:t>
            </a:r>
            <a:r>
              <a:rPr lang="en" sz="95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) and education (</a:t>
            </a:r>
            <a:r>
              <a:rPr b="1" lang="en" sz="95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Graduation</a:t>
            </a:r>
            <a:r>
              <a:rPr lang="en" sz="95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) predominate as frequent customers</a:t>
            </a:r>
            <a:endParaRPr sz="95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t/>
            </a:r>
            <a:endParaRPr sz="95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t/>
            </a:r>
            <a:endParaRPr sz="95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t/>
            </a:r>
            <a:endParaRPr sz="95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t/>
            </a:r>
            <a:endParaRPr sz="95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10" name="Google Shape;410;p35"/>
          <p:cNvPicPr preferRelativeResize="0"/>
          <p:nvPr/>
        </p:nvPicPr>
        <p:blipFill rotWithShape="1">
          <a:blip r:embed="rId3">
            <a:alphaModFix/>
          </a:blip>
          <a:srcRect b="0" l="700" r="700" t="0"/>
          <a:stretch/>
        </p:blipFill>
        <p:spPr>
          <a:xfrm>
            <a:off x="1103849" y="991900"/>
            <a:ext cx="2509349" cy="201907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11" name="Google Shape;411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47700" y="2841750"/>
            <a:ext cx="3098375" cy="199075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12" name="Google Shape;412;p35"/>
          <p:cNvSpPr txBox="1"/>
          <p:nvPr>
            <p:ph idx="2" type="subTitle"/>
          </p:nvPr>
        </p:nvSpPr>
        <p:spPr>
          <a:xfrm>
            <a:off x="671671" y="3558331"/>
            <a:ext cx="4054200" cy="106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889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Char char="●"/>
            </a:pPr>
            <a:r>
              <a:rPr b="1" lang="en" sz="95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Combining the tags</a:t>
            </a:r>
            <a:r>
              <a:rPr lang="en" sz="95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of the variables by input we will be able to see more accurately what our customers are like</a:t>
            </a:r>
            <a:endParaRPr sz="95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t/>
            </a:r>
            <a:endParaRPr sz="95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t/>
            </a:r>
            <a:endParaRPr sz="95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t/>
            </a:r>
            <a:endParaRPr sz="95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t/>
            </a:r>
            <a:endParaRPr sz="95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13" name="Google Shape;413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30800" y="4105375"/>
            <a:ext cx="3561805" cy="5854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36"/>
          <p:cNvSpPr txBox="1"/>
          <p:nvPr>
            <p:ph type="title"/>
          </p:nvPr>
        </p:nvSpPr>
        <p:spPr>
          <a:xfrm>
            <a:off x="918294" y="341525"/>
            <a:ext cx="2427300" cy="55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2"/>
                </a:solidFill>
              </a:rPr>
              <a:t>SPECIFIC STATISTICS</a:t>
            </a:r>
            <a:endParaRPr sz="2200">
              <a:solidFill>
                <a:schemeClr val="lt2"/>
              </a:solidFill>
            </a:endParaRPr>
          </a:p>
        </p:txBody>
      </p:sp>
      <p:sp>
        <p:nvSpPr>
          <p:cNvPr id="419" name="Google Shape;419;p36"/>
          <p:cNvSpPr txBox="1"/>
          <p:nvPr>
            <p:ph type="title"/>
          </p:nvPr>
        </p:nvSpPr>
        <p:spPr>
          <a:xfrm>
            <a:off x="3345559" y="331150"/>
            <a:ext cx="4644300" cy="55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accent1"/>
                </a:solidFill>
              </a:rPr>
              <a:t>Group Age / Marital Status</a:t>
            </a:r>
            <a:endParaRPr sz="2200">
              <a:solidFill>
                <a:schemeClr val="accent1"/>
              </a:solidFill>
            </a:endParaRPr>
          </a:p>
        </p:txBody>
      </p:sp>
      <p:sp>
        <p:nvSpPr>
          <p:cNvPr id="420" name="Google Shape;420;p36"/>
          <p:cNvSpPr txBox="1"/>
          <p:nvPr>
            <p:ph idx="2" type="subTitle"/>
          </p:nvPr>
        </p:nvSpPr>
        <p:spPr>
          <a:xfrm>
            <a:off x="3801824" y="991900"/>
            <a:ext cx="4054200" cy="106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889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Char char="●"/>
            </a:pPr>
            <a:r>
              <a:rPr lang="en" sz="95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This plot indicates the predominance of the </a:t>
            </a:r>
            <a:r>
              <a:rPr b="1" lang="en" sz="95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Married</a:t>
            </a:r>
            <a:r>
              <a:rPr lang="en" sz="95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and </a:t>
            </a:r>
            <a:r>
              <a:rPr b="1" lang="en" sz="95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Together</a:t>
            </a:r>
            <a:r>
              <a:rPr lang="en" sz="95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groups among our clients. Except in the case of </a:t>
            </a:r>
            <a:r>
              <a:rPr b="1" lang="en" sz="95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Adults</a:t>
            </a:r>
            <a:r>
              <a:rPr lang="en" sz="95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cluster, where </a:t>
            </a:r>
            <a:r>
              <a:rPr b="1" lang="en" sz="95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Single</a:t>
            </a:r>
            <a:r>
              <a:rPr lang="en" sz="95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takes the lead behind </a:t>
            </a:r>
            <a:r>
              <a:rPr b="1" lang="en" sz="95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Married</a:t>
            </a:r>
            <a:endParaRPr b="1" sz="95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t/>
            </a:r>
            <a:endParaRPr sz="95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t/>
            </a:r>
            <a:endParaRPr sz="95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t/>
            </a:r>
            <a:endParaRPr sz="95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t/>
            </a:r>
            <a:endParaRPr sz="95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t/>
            </a:r>
            <a:endParaRPr sz="95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21" name="Google Shape;421;p36"/>
          <p:cNvPicPr preferRelativeResize="0"/>
          <p:nvPr/>
        </p:nvPicPr>
        <p:blipFill rotWithShape="1">
          <a:blip r:embed="rId3">
            <a:alphaModFix/>
          </a:blip>
          <a:srcRect b="0" l="700" r="700" t="0"/>
          <a:stretch/>
        </p:blipFill>
        <p:spPr>
          <a:xfrm>
            <a:off x="1103849" y="991900"/>
            <a:ext cx="2509349" cy="201907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22" name="Google Shape;422;p36"/>
          <p:cNvPicPr preferRelativeResize="0"/>
          <p:nvPr/>
        </p:nvPicPr>
        <p:blipFill rotWithShape="1">
          <a:blip r:embed="rId4">
            <a:alphaModFix/>
          </a:blip>
          <a:srcRect b="1143" l="0" r="0" t="1133"/>
          <a:stretch/>
        </p:blipFill>
        <p:spPr>
          <a:xfrm>
            <a:off x="4847700" y="2841750"/>
            <a:ext cx="3098374" cy="199075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23" name="Google Shape;423;p36"/>
          <p:cNvSpPr txBox="1"/>
          <p:nvPr>
            <p:ph idx="2" type="subTitle"/>
          </p:nvPr>
        </p:nvSpPr>
        <p:spPr>
          <a:xfrm>
            <a:off x="671671" y="3558331"/>
            <a:ext cx="4054200" cy="106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88925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Char char="●"/>
            </a:pPr>
            <a:r>
              <a:rPr lang="en" sz="95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As we did before, we can do the </a:t>
            </a:r>
            <a:r>
              <a:rPr b="1" lang="en" sz="95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customer type ranking</a:t>
            </a:r>
            <a:r>
              <a:rPr lang="en" sz="95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by these new classification labels</a:t>
            </a:r>
            <a:endParaRPr sz="95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95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t/>
            </a:r>
            <a:endParaRPr sz="95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t/>
            </a:r>
            <a:endParaRPr sz="95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t/>
            </a:r>
            <a:endParaRPr sz="95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t/>
            </a:r>
            <a:endParaRPr sz="95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24" name="Google Shape;424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30800" y="4105375"/>
            <a:ext cx="3561805" cy="5854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25" name="Google Shape;425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30800" y="4105375"/>
            <a:ext cx="3561800" cy="643566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37"/>
          <p:cNvSpPr txBox="1"/>
          <p:nvPr>
            <p:ph type="title"/>
          </p:nvPr>
        </p:nvSpPr>
        <p:spPr>
          <a:xfrm>
            <a:off x="918294" y="341525"/>
            <a:ext cx="2427300" cy="55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2"/>
                </a:solidFill>
              </a:rPr>
              <a:t>SPECIFIC STATISTICS</a:t>
            </a:r>
            <a:endParaRPr sz="2200">
              <a:solidFill>
                <a:schemeClr val="lt2"/>
              </a:solidFill>
            </a:endParaRPr>
          </a:p>
        </p:txBody>
      </p:sp>
      <p:sp>
        <p:nvSpPr>
          <p:cNvPr id="431" name="Google Shape;431;p37"/>
          <p:cNvSpPr txBox="1"/>
          <p:nvPr>
            <p:ph type="title"/>
          </p:nvPr>
        </p:nvSpPr>
        <p:spPr>
          <a:xfrm>
            <a:off x="3345559" y="331150"/>
            <a:ext cx="4644300" cy="55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1"/>
                </a:solidFill>
              </a:rPr>
              <a:t>Group Age / Marital Status / Marital Status</a:t>
            </a:r>
            <a:endParaRPr sz="2000">
              <a:solidFill>
                <a:schemeClr val="accent1"/>
              </a:solidFill>
            </a:endParaRPr>
          </a:p>
        </p:txBody>
      </p:sp>
      <p:sp>
        <p:nvSpPr>
          <p:cNvPr id="432" name="Google Shape;432;p37"/>
          <p:cNvSpPr txBox="1"/>
          <p:nvPr>
            <p:ph idx="2" type="subTitle"/>
          </p:nvPr>
        </p:nvSpPr>
        <p:spPr>
          <a:xfrm>
            <a:off x="912903" y="3574078"/>
            <a:ext cx="7318200" cy="106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88925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Char char="●"/>
            </a:pPr>
            <a:r>
              <a:rPr lang="en" sz="95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This tag cloud reveals the </a:t>
            </a:r>
            <a:r>
              <a:rPr b="1" lang="en" sz="95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top 5 customers</a:t>
            </a:r>
            <a:r>
              <a:rPr lang="en" sz="95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, among all the combinations of characteristics they can have</a:t>
            </a:r>
            <a:endParaRPr sz="95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95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t/>
            </a:r>
            <a:endParaRPr sz="95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t/>
            </a:r>
            <a:endParaRPr sz="95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t/>
            </a:r>
            <a:endParaRPr sz="95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t/>
            </a:r>
            <a:endParaRPr sz="95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37"/>
          <p:cNvSpPr txBox="1"/>
          <p:nvPr>
            <p:ph type="title"/>
          </p:nvPr>
        </p:nvSpPr>
        <p:spPr>
          <a:xfrm>
            <a:off x="1496700" y="996649"/>
            <a:ext cx="6150600" cy="55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How about considering three factors together</a:t>
            </a:r>
            <a:r>
              <a:rPr lang="en" sz="2100"/>
              <a:t>?</a:t>
            </a:r>
            <a:endParaRPr sz="2100"/>
          </a:p>
        </p:txBody>
      </p:sp>
      <p:pic>
        <p:nvPicPr>
          <p:cNvPr id="434" name="Google Shape;434;p37"/>
          <p:cNvPicPr preferRelativeResize="0"/>
          <p:nvPr/>
        </p:nvPicPr>
        <p:blipFill rotWithShape="1">
          <a:blip r:embed="rId3">
            <a:alphaModFix/>
          </a:blip>
          <a:srcRect b="7995" l="0" r="0" t="0"/>
          <a:stretch/>
        </p:blipFill>
        <p:spPr>
          <a:xfrm>
            <a:off x="1720744" y="1637125"/>
            <a:ext cx="5702518" cy="18369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35" name="Google Shape;435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43662" y="3955800"/>
            <a:ext cx="4456676" cy="6819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38"/>
          <p:cNvSpPr txBox="1"/>
          <p:nvPr>
            <p:ph type="title"/>
          </p:nvPr>
        </p:nvSpPr>
        <p:spPr>
          <a:xfrm>
            <a:off x="918294" y="341525"/>
            <a:ext cx="2427300" cy="55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2"/>
                </a:solidFill>
              </a:rPr>
              <a:t>SPECIFIC STATISTICS</a:t>
            </a:r>
            <a:endParaRPr sz="2200">
              <a:solidFill>
                <a:schemeClr val="lt2"/>
              </a:solidFill>
            </a:endParaRPr>
          </a:p>
        </p:txBody>
      </p:sp>
      <p:sp>
        <p:nvSpPr>
          <p:cNvPr id="441" name="Google Shape;441;p38"/>
          <p:cNvSpPr txBox="1"/>
          <p:nvPr>
            <p:ph type="title"/>
          </p:nvPr>
        </p:nvSpPr>
        <p:spPr>
          <a:xfrm>
            <a:off x="3345559" y="331150"/>
            <a:ext cx="4644300" cy="55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accent1"/>
                </a:solidFill>
              </a:rPr>
              <a:t>Best Selling Products</a:t>
            </a:r>
            <a:endParaRPr sz="2200">
              <a:solidFill>
                <a:schemeClr val="accent1"/>
              </a:solidFill>
            </a:endParaRPr>
          </a:p>
        </p:txBody>
      </p:sp>
      <p:sp>
        <p:nvSpPr>
          <p:cNvPr id="442" name="Google Shape;442;p38"/>
          <p:cNvSpPr txBox="1"/>
          <p:nvPr>
            <p:ph idx="2" type="subTitle"/>
          </p:nvPr>
        </p:nvSpPr>
        <p:spPr>
          <a:xfrm>
            <a:off x="5872125" y="921046"/>
            <a:ext cx="2842200" cy="106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5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88925" lvl="0" marL="45720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Char char="●"/>
            </a:pPr>
            <a:r>
              <a:rPr lang="en" sz="95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The overwhelming difference between </a:t>
            </a:r>
            <a:r>
              <a:rPr b="1" lang="en" sz="95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Wine</a:t>
            </a:r>
            <a:r>
              <a:rPr lang="en" sz="95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and </a:t>
            </a:r>
            <a:r>
              <a:rPr b="1" lang="en" sz="95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Meat</a:t>
            </a:r>
            <a:r>
              <a:rPr lang="en" sz="95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with the other products, added to the usual profile of our customers, reveals the nature of our business: the sale of </a:t>
            </a:r>
            <a:r>
              <a:rPr b="1" lang="en" sz="95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gourmet items</a:t>
            </a:r>
            <a:endParaRPr b="1" sz="95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t/>
            </a:r>
            <a:endParaRPr b="1" sz="95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88925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Montserrat"/>
              <a:buChar char="●"/>
            </a:pPr>
            <a:r>
              <a:rPr lang="en" sz="95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At this stage of the presentation, with the data observed on the characteristics of our customers and now knowing what their buying preferences are, we can define the type of business: </a:t>
            </a:r>
            <a:r>
              <a:rPr b="1" lang="en" sz="95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frequented by high, medium-high well educated class</a:t>
            </a:r>
            <a:r>
              <a:rPr lang="en" sz="95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and focused on the </a:t>
            </a:r>
            <a:r>
              <a:rPr b="1" lang="en" sz="95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sale of some main categories</a:t>
            </a:r>
            <a:r>
              <a:rPr lang="en" sz="95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(</a:t>
            </a:r>
            <a:r>
              <a:rPr b="1" lang="en" sz="95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Wine</a:t>
            </a:r>
            <a:r>
              <a:rPr lang="en" sz="95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and </a:t>
            </a:r>
            <a:r>
              <a:rPr b="1" lang="en" sz="95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Meat</a:t>
            </a:r>
            <a:r>
              <a:rPr lang="en" sz="95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) and other complementary ones</a:t>
            </a:r>
            <a:endParaRPr sz="95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95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t/>
            </a:r>
            <a:endParaRPr sz="95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t/>
            </a:r>
            <a:endParaRPr sz="95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t/>
            </a:r>
            <a:endParaRPr sz="95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t/>
            </a:r>
            <a:endParaRPr sz="95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t/>
            </a:r>
            <a:endParaRPr sz="95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43" name="Google Shape;443;p38"/>
          <p:cNvPicPr preferRelativeResize="0"/>
          <p:nvPr/>
        </p:nvPicPr>
        <p:blipFill rotWithShape="1">
          <a:blip r:embed="rId3">
            <a:alphaModFix/>
          </a:blip>
          <a:srcRect b="0" l="813" r="0" t="0"/>
          <a:stretch/>
        </p:blipFill>
        <p:spPr>
          <a:xfrm>
            <a:off x="991850" y="1102100"/>
            <a:ext cx="4504475" cy="3439976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39"/>
          <p:cNvSpPr txBox="1"/>
          <p:nvPr>
            <p:ph type="title"/>
          </p:nvPr>
        </p:nvSpPr>
        <p:spPr>
          <a:xfrm>
            <a:off x="918294" y="341525"/>
            <a:ext cx="2427300" cy="55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2"/>
                </a:solidFill>
              </a:rPr>
              <a:t>SPECIFIC STATISTICS</a:t>
            </a:r>
            <a:endParaRPr sz="2200">
              <a:solidFill>
                <a:schemeClr val="lt2"/>
              </a:solidFill>
            </a:endParaRPr>
          </a:p>
        </p:txBody>
      </p:sp>
      <p:sp>
        <p:nvSpPr>
          <p:cNvPr id="449" name="Google Shape;449;p39"/>
          <p:cNvSpPr txBox="1"/>
          <p:nvPr>
            <p:ph type="title"/>
          </p:nvPr>
        </p:nvSpPr>
        <p:spPr>
          <a:xfrm>
            <a:off x="3345559" y="331150"/>
            <a:ext cx="4644300" cy="55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accent1"/>
                </a:solidFill>
              </a:rPr>
              <a:t>Buyer Type Correlation Products</a:t>
            </a:r>
            <a:endParaRPr sz="2200">
              <a:solidFill>
                <a:schemeClr val="accent1"/>
              </a:solidFill>
            </a:endParaRPr>
          </a:p>
        </p:txBody>
      </p:sp>
      <p:sp>
        <p:nvSpPr>
          <p:cNvPr id="450" name="Google Shape;450;p39"/>
          <p:cNvSpPr txBox="1"/>
          <p:nvPr>
            <p:ph idx="2" type="subTitle"/>
          </p:nvPr>
        </p:nvSpPr>
        <p:spPr>
          <a:xfrm>
            <a:off x="6580900" y="692765"/>
            <a:ext cx="2133300" cy="106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5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73050" lvl="0" marL="45720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Char char="●"/>
            </a:pPr>
            <a:r>
              <a:rPr lang="en" sz="7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Our </a:t>
            </a:r>
            <a:r>
              <a:rPr b="1" lang="en" sz="7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VIP</a:t>
            </a:r>
            <a:r>
              <a:rPr lang="en" sz="7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clients have a strong correlation with </a:t>
            </a:r>
            <a:r>
              <a:rPr b="1" lang="en" sz="7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Wine</a:t>
            </a:r>
            <a:r>
              <a:rPr lang="en" sz="7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and </a:t>
            </a:r>
            <a:r>
              <a:rPr b="1" lang="en" sz="7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Meat</a:t>
            </a:r>
            <a:r>
              <a:rPr lang="en" sz="7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Products. Also they have good correlation for other products as well</a:t>
            </a:r>
            <a:endParaRPr sz="7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730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Char char="●"/>
            </a:pPr>
            <a:r>
              <a:rPr lang="en" sz="7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For </a:t>
            </a:r>
            <a:r>
              <a:rPr b="1" lang="en" sz="7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Good</a:t>
            </a:r>
            <a:r>
              <a:rPr lang="en" sz="7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and </a:t>
            </a:r>
            <a:r>
              <a:rPr b="1" lang="en" sz="7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Regular</a:t>
            </a:r>
            <a:r>
              <a:rPr lang="en" sz="7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clients, there's no significant correlations. Good tends to be positive and Regular viceversa, but in both cases there's not enough force.</a:t>
            </a:r>
            <a:endParaRPr sz="7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730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Char char="●"/>
            </a:pPr>
            <a:r>
              <a:rPr b="1" lang="en" sz="7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Low</a:t>
            </a:r>
            <a:r>
              <a:rPr lang="en" sz="7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clients have some considerable negative correlation with </a:t>
            </a:r>
            <a:r>
              <a:rPr b="1" lang="en" sz="7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Wine</a:t>
            </a:r>
            <a:r>
              <a:rPr lang="en" sz="7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b="1" lang="en" sz="7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Meat</a:t>
            </a:r>
            <a:r>
              <a:rPr lang="en" sz="7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and </a:t>
            </a:r>
            <a:r>
              <a:rPr b="1" lang="en" sz="7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Gold</a:t>
            </a:r>
            <a:r>
              <a:rPr lang="en" sz="7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. Evidence of the choice to purchase other products instead</a:t>
            </a:r>
            <a:endParaRPr sz="7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730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Char char="●"/>
            </a:pPr>
            <a:r>
              <a:rPr lang="en" sz="7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We observed a significant </a:t>
            </a:r>
            <a:r>
              <a:rPr b="1" lang="en" sz="7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positive correlation</a:t>
            </a:r>
            <a:r>
              <a:rPr lang="en" sz="7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(0.59) between </a:t>
            </a:r>
            <a:r>
              <a:rPr b="1" lang="en" sz="7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Meat</a:t>
            </a:r>
            <a:r>
              <a:rPr lang="en" sz="7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and </a:t>
            </a:r>
            <a:r>
              <a:rPr b="1" lang="en" sz="7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Wine</a:t>
            </a:r>
            <a:r>
              <a:rPr lang="en" sz="7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; </a:t>
            </a:r>
            <a:r>
              <a:rPr b="1" lang="en" sz="7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Meat</a:t>
            </a:r>
            <a:r>
              <a:rPr lang="en" sz="7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and </a:t>
            </a:r>
            <a:r>
              <a:rPr b="1" lang="en" sz="7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Fish</a:t>
            </a:r>
            <a:r>
              <a:rPr lang="en" sz="7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(0.59) &amp; </a:t>
            </a:r>
            <a:r>
              <a:rPr b="1" lang="en" sz="7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Fish</a:t>
            </a:r>
            <a:r>
              <a:rPr lang="en" sz="7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and </a:t>
            </a:r>
            <a:r>
              <a:rPr b="1" lang="en" sz="7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Fruit</a:t>
            </a:r>
            <a:r>
              <a:rPr lang="en" sz="7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products (0.59). Good indicator for making </a:t>
            </a:r>
            <a:r>
              <a:rPr b="1" lang="en" sz="7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related offers</a:t>
            </a:r>
            <a:endParaRPr b="1" sz="7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730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Char char="●"/>
            </a:pPr>
            <a:r>
              <a:rPr lang="en" sz="7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From here, we can suggest Marketing to focus its efforts on promoting </a:t>
            </a:r>
            <a:r>
              <a:rPr b="1" lang="en" sz="7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excellence/more expensive Wine</a:t>
            </a:r>
            <a:r>
              <a:rPr lang="en" sz="7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and </a:t>
            </a:r>
            <a:r>
              <a:rPr b="1" lang="en" sz="7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Meat</a:t>
            </a:r>
            <a:r>
              <a:rPr lang="en" sz="7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products to </a:t>
            </a:r>
            <a:r>
              <a:rPr b="1" lang="en" sz="7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VIP</a:t>
            </a:r>
            <a:r>
              <a:rPr lang="en" sz="7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clients, given their tendency to purchase these product</a:t>
            </a:r>
            <a:r>
              <a:rPr lang="en" sz="700">
                <a:solidFill>
                  <a:srgbClr val="000000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s</a:t>
            </a:r>
            <a:endParaRPr sz="7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pic>
        <p:nvPicPr>
          <p:cNvPr id="451" name="Google Shape;451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8300" y="887374"/>
            <a:ext cx="5568152" cy="3791751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40"/>
          <p:cNvSpPr txBox="1"/>
          <p:nvPr>
            <p:ph type="title"/>
          </p:nvPr>
        </p:nvSpPr>
        <p:spPr>
          <a:xfrm>
            <a:off x="918294" y="341525"/>
            <a:ext cx="2427300" cy="55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2"/>
                </a:solidFill>
              </a:rPr>
              <a:t>SPECIFIC STATISTICS</a:t>
            </a:r>
            <a:endParaRPr sz="2200">
              <a:solidFill>
                <a:schemeClr val="lt2"/>
              </a:solidFill>
            </a:endParaRPr>
          </a:p>
        </p:txBody>
      </p:sp>
      <p:sp>
        <p:nvSpPr>
          <p:cNvPr id="457" name="Google Shape;457;p40"/>
          <p:cNvSpPr txBox="1"/>
          <p:nvPr>
            <p:ph type="title"/>
          </p:nvPr>
        </p:nvSpPr>
        <p:spPr>
          <a:xfrm>
            <a:off x="3345559" y="331150"/>
            <a:ext cx="4644300" cy="55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accent1"/>
                </a:solidFill>
              </a:rPr>
              <a:t>Best Way to Purchase</a:t>
            </a:r>
            <a:endParaRPr sz="2200">
              <a:solidFill>
                <a:schemeClr val="accent1"/>
              </a:solidFill>
            </a:endParaRPr>
          </a:p>
        </p:txBody>
      </p:sp>
      <p:sp>
        <p:nvSpPr>
          <p:cNvPr id="458" name="Google Shape;458;p40"/>
          <p:cNvSpPr txBox="1"/>
          <p:nvPr>
            <p:ph idx="2" type="subTitle"/>
          </p:nvPr>
        </p:nvSpPr>
        <p:spPr>
          <a:xfrm>
            <a:off x="3801824" y="991900"/>
            <a:ext cx="4054200" cy="106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88925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Char char="●"/>
            </a:pPr>
            <a:r>
              <a:rPr lang="en" sz="95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The graph is clear. The </a:t>
            </a:r>
            <a:r>
              <a:rPr b="1" lang="en" sz="95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favourite way</a:t>
            </a:r>
            <a:r>
              <a:rPr lang="en" sz="95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our customers buy </a:t>
            </a:r>
            <a:r>
              <a:rPr b="1" lang="en" sz="95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is in person</a:t>
            </a:r>
            <a:r>
              <a:rPr lang="en" sz="95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at the store, although we also have </a:t>
            </a:r>
            <a:r>
              <a:rPr b="1" lang="en" sz="95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good numbers via the web</a:t>
            </a:r>
            <a:endParaRPr b="1" sz="95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889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Montserrat"/>
              <a:buChar char="●"/>
            </a:pPr>
            <a:r>
              <a:rPr lang="en" sz="95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However, Catalog also has considerable numbers. Buying quite a bit through </a:t>
            </a:r>
            <a:r>
              <a:rPr b="1" lang="en" sz="95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commercial catalog</a:t>
            </a:r>
            <a:r>
              <a:rPr lang="en" sz="95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may be i</a:t>
            </a:r>
            <a:r>
              <a:rPr b="1" lang="en" sz="95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ndicative of some interesting habit</a:t>
            </a:r>
            <a:r>
              <a:rPr lang="en" sz="95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. We may see some correlation later that explains this</a:t>
            </a:r>
            <a:endParaRPr sz="95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95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95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t/>
            </a:r>
            <a:endParaRPr sz="95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t/>
            </a:r>
            <a:endParaRPr sz="95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t/>
            </a:r>
            <a:endParaRPr sz="95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t/>
            </a:r>
            <a:endParaRPr sz="95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59" name="Google Shape;459;p40"/>
          <p:cNvPicPr preferRelativeResize="0"/>
          <p:nvPr/>
        </p:nvPicPr>
        <p:blipFill rotWithShape="1">
          <a:blip r:embed="rId3">
            <a:alphaModFix/>
          </a:blip>
          <a:srcRect b="0" l="-576" r="-2283" t="0"/>
          <a:stretch/>
        </p:blipFill>
        <p:spPr>
          <a:xfrm>
            <a:off x="1030800" y="991900"/>
            <a:ext cx="2700475" cy="201907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60" name="Google Shape;460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62491" y="2841750"/>
            <a:ext cx="3368300" cy="199075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61" name="Google Shape;461;p40"/>
          <p:cNvSpPr txBox="1"/>
          <p:nvPr>
            <p:ph idx="2" type="subTitle"/>
          </p:nvPr>
        </p:nvSpPr>
        <p:spPr>
          <a:xfrm>
            <a:off x="671671" y="3912566"/>
            <a:ext cx="4054200" cy="106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889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Char char="●"/>
            </a:pPr>
            <a:r>
              <a:rPr b="1" lang="en" sz="95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15.6%</a:t>
            </a:r>
            <a:r>
              <a:rPr lang="en" sz="95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of purchases through deals is a very good percentage. The fact that our offers are accepted is a good indication that we should </a:t>
            </a:r>
            <a:r>
              <a:rPr b="1" lang="en" sz="95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focus on offering more deals</a:t>
            </a:r>
            <a:endParaRPr b="1" sz="95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95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95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t/>
            </a:r>
            <a:endParaRPr sz="95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t/>
            </a:r>
            <a:endParaRPr sz="95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t/>
            </a:r>
            <a:endParaRPr sz="95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t/>
            </a:r>
            <a:endParaRPr sz="95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41"/>
          <p:cNvSpPr txBox="1"/>
          <p:nvPr>
            <p:ph type="title"/>
          </p:nvPr>
        </p:nvSpPr>
        <p:spPr>
          <a:xfrm>
            <a:off x="918294" y="341525"/>
            <a:ext cx="2427300" cy="55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2"/>
                </a:solidFill>
              </a:rPr>
              <a:t>SPECIFIC STATISTICS</a:t>
            </a:r>
            <a:endParaRPr sz="2200">
              <a:solidFill>
                <a:schemeClr val="lt2"/>
              </a:solidFill>
            </a:endParaRPr>
          </a:p>
        </p:txBody>
      </p:sp>
      <p:sp>
        <p:nvSpPr>
          <p:cNvPr id="467" name="Google Shape;467;p41"/>
          <p:cNvSpPr txBox="1"/>
          <p:nvPr>
            <p:ph type="title"/>
          </p:nvPr>
        </p:nvSpPr>
        <p:spPr>
          <a:xfrm>
            <a:off x="3345559" y="331150"/>
            <a:ext cx="4644300" cy="55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accent1"/>
                </a:solidFill>
              </a:rPr>
              <a:t>Buyer Type Correlation Purchases</a:t>
            </a:r>
            <a:endParaRPr sz="2200">
              <a:solidFill>
                <a:schemeClr val="accent1"/>
              </a:solidFill>
            </a:endParaRPr>
          </a:p>
        </p:txBody>
      </p:sp>
      <p:sp>
        <p:nvSpPr>
          <p:cNvPr id="468" name="Google Shape;468;p41"/>
          <p:cNvSpPr txBox="1"/>
          <p:nvPr>
            <p:ph idx="2" type="subTitle"/>
          </p:nvPr>
        </p:nvSpPr>
        <p:spPr>
          <a:xfrm>
            <a:off x="6580900" y="692765"/>
            <a:ext cx="2133300" cy="106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5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Char char="●"/>
            </a:pPr>
            <a:r>
              <a:rPr lang="en" sz="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For our </a:t>
            </a:r>
            <a:r>
              <a:rPr b="1" lang="en" sz="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VIP</a:t>
            </a:r>
            <a:r>
              <a:rPr lang="en" sz="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customers, the </a:t>
            </a:r>
            <a:r>
              <a:rPr b="1" lang="en" sz="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most common</a:t>
            </a:r>
            <a:r>
              <a:rPr lang="en" sz="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form of purchase is through </a:t>
            </a:r>
            <a:r>
              <a:rPr b="1" lang="en" sz="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Catalog</a:t>
            </a:r>
            <a:r>
              <a:rPr lang="en" sz="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, followed by </a:t>
            </a:r>
            <a:r>
              <a:rPr b="1" lang="en" sz="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Store</a:t>
            </a:r>
            <a:endParaRPr b="1" sz="9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Char char="●"/>
            </a:pPr>
            <a:r>
              <a:rPr lang="en" sz="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For </a:t>
            </a:r>
            <a:r>
              <a:rPr b="1" lang="en" sz="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Good</a:t>
            </a:r>
            <a:r>
              <a:rPr lang="en" sz="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customers, there's a tendency to buy through </a:t>
            </a:r>
            <a:r>
              <a:rPr b="1" lang="en" sz="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Web</a:t>
            </a:r>
            <a:r>
              <a:rPr lang="en" sz="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and </a:t>
            </a:r>
            <a:r>
              <a:rPr b="1" lang="en" sz="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Store</a:t>
            </a:r>
            <a:endParaRPr b="1" sz="9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Char char="●"/>
            </a:pPr>
            <a:r>
              <a:rPr lang="en" sz="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For </a:t>
            </a:r>
            <a:r>
              <a:rPr b="1" lang="en" sz="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Regular</a:t>
            </a:r>
            <a:r>
              <a:rPr lang="en" sz="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customers there's no significant correlation, so we can deduce that they have no predilection for their purchase mode</a:t>
            </a:r>
            <a:endParaRPr sz="9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Char char="●"/>
            </a:pPr>
            <a:r>
              <a:rPr lang="en" sz="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For </a:t>
            </a:r>
            <a:r>
              <a:rPr b="1" lang="en" sz="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Low</a:t>
            </a:r>
            <a:r>
              <a:rPr lang="en" sz="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customers there's a negative tendency to buy trough </a:t>
            </a:r>
            <a:r>
              <a:rPr b="1" lang="en" sz="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Web</a:t>
            </a:r>
            <a:r>
              <a:rPr lang="en" sz="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b="1" lang="en" sz="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Catalog</a:t>
            </a:r>
            <a:r>
              <a:rPr lang="en" sz="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and </a:t>
            </a:r>
            <a:r>
              <a:rPr b="1" lang="en" sz="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Store</a:t>
            </a:r>
            <a:r>
              <a:rPr lang="en" sz="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9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Char char="●"/>
            </a:pPr>
            <a:r>
              <a:rPr lang="en" sz="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As a recommendation, we propose to </a:t>
            </a:r>
            <a:r>
              <a:rPr b="1" lang="en" sz="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redirect retargeting actions</a:t>
            </a:r>
            <a:r>
              <a:rPr lang="en" sz="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from </a:t>
            </a:r>
            <a:r>
              <a:rPr b="1" lang="en" sz="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Low</a:t>
            </a:r>
            <a:r>
              <a:rPr lang="en" sz="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customers to the other groups</a:t>
            </a:r>
            <a:endParaRPr sz="9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pic>
        <p:nvPicPr>
          <p:cNvPr id="469" name="Google Shape;469;p41"/>
          <p:cNvPicPr preferRelativeResize="0"/>
          <p:nvPr/>
        </p:nvPicPr>
        <p:blipFill rotWithShape="1">
          <a:blip r:embed="rId3">
            <a:alphaModFix/>
          </a:blip>
          <a:srcRect b="0" l="695" r="0" t="0"/>
          <a:stretch/>
        </p:blipFill>
        <p:spPr>
          <a:xfrm>
            <a:off x="692725" y="887375"/>
            <a:ext cx="6061073" cy="379175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42"/>
          <p:cNvSpPr txBox="1"/>
          <p:nvPr>
            <p:ph type="title"/>
          </p:nvPr>
        </p:nvSpPr>
        <p:spPr>
          <a:xfrm>
            <a:off x="918294" y="341525"/>
            <a:ext cx="2427300" cy="55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2"/>
                </a:solidFill>
              </a:rPr>
              <a:t>SPECIFIC STATISTICS</a:t>
            </a:r>
            <a:endParaRPr sz="2200">
              <a:solidFill>
                <a:schemeClr val="lt2"/>
              </a:solidFill>
            </a:endParaRPr>
          </a:p>
        </p:txBody>
      </p:sp>
      <p:sp>
        <p:nvSpPr>
          <p:cNvPr id="475" name="Google Shape;475;p42"/>
          <p:cNvSpPr txBox="1"/>
          <p:nvPr>
            <p:ph type="title"/>
          </p:nvPr>
        </p:nvSpPr>
        <p:spPr>
          <a:xfrm>
            <a:off x="3345559" y="331150"/>
            <a:ext cx="4644300" cy="55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accent1"/>
                </a:solidFill>
              </a:rPr>
              <a:t>Acceptance of Campaigns</a:t>
            </a:r>
            <a:endParaRPr sz="2200">
              <a:solidFill>
                <a:schemeClr val="accent1"/>
              </a:solidFill>
            </a:endParaRPr>
          </a:p>
        </p:txBody>
      </p:sp>
      <p:sp>
        <p:nvSpPr>
          <p:cNvPr id="476" name="Google Shape;476;p42"/>
          <p:cNvSpPr txBox="1"/>
          <p:nvPr>
            <p:ph idx="2" type="subTitle"/>
          </p:nvPr>
        </p:nvSpPr>
        <p:spPr>
          <a:xfrm>
            <a:off x="5494274" y="921046"/>
            <a:ext cx="2842200" cy="106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5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88925" lvl="0" marL="45720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Char char="●"/>
            </a:pPr>
            <a:r>
              <a:rPr b="1" lang="en" sz="95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Campaign 4</a:t>
            </a:r>
            <a:r>
              <a:rPr lang="en" sz="95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had the </a:t>
            </a:r>
            <a:r>
              <a:rPr b="1" lang="en" sz="95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highest acceptance</a:t>
            </a:r>
            <a:r>
              <a:rPr lang="en" sz="95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, followed closely by 3, 5 and 1</a:t>
            </a:r>
            <a:endParaRPr sz="95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t/>
            </a:r>
            <a:endParaRPr sz="95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88925" lvl="0" marL="45720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Char char="●"/>
            </a:pPr>
            <a:r>
              <a:rPr b="1" lang="en" sz="95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Campaign 2</a:t>
            </a:r>
            <a:r>
              <a:rPr lang="en" sz="95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had the </a:t>
            </a:r>
            <a:r>
              <a:rPr b="1" lang="en" sz="95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least impact</a:t>
            </a:r>
            <a:r>
              <a:rPr lang="en" sz="95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among subscribers</a:t>
            </a:r>
            <a:endParaRPr sz="95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t/>
            </a:r>
            <a:endParaRPr sz="95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88925" lvl="0" marL="45720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Char char="●"/>
            </a:pPr>
            <a:r>
              <a:rPr lang="en" sz="95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Actually, these </a:t>
            </a:r>
            <a:r>
              <a:rPr b="1" lang="en" sz="95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conversion rates are quite low</a:t>
            </a:r>
            <a:r>
              <a:rPr lang="en" sz="95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. With </a:t>
            </a:r>
            <a:r>
              <a:rPr b="1" lang="en" sz="95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7.51%</a:t>
            </a:r>
            <a:r>
              <a:rPr lang="en" sz="95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as the maximum acceptance rate, we should propose to Marketing run </a:t>
            </a:r>
            <a:r>
              <a:rPr b="1" lang="en" sz="95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better segmented campaigns</a:t>
            </a:r>
            <a:r>
              <a:rPr lang="en" sz="95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to increase these metrics</a:t>
            </a:r>
            <a:endParaRPr sz="95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95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95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t/>
            </a:r>
            <a:endParaRPr sz="95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t/>
            </a:r>
            <a:endParaRPr sz="95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t/>
            </a:r>
            <a:endParaRPr sz="95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t/>
            </a:r>
            <a:endParaRPr sz="95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t/>
            </a:r>
            <a:endParaRPr sz="95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77" name="Google Shape;477;p42"/>
          <p:cNvPicPr preferRelativeResize="0"/>
          <p:nvPr/>
        </p:nvPicPr>
        <p:blipFill rotWithShape="1">
          <a:blip r:embed="rId3">
            <a:alphaModFix/>
          </a:blip>
          <a:srcRect b="1864" l="0" r="0" t="0"/>
          <a:stretch/>
        </p:blipFill>
        <p:spPr>
          <a:xfrm>
            <a:off x="1117800" y="936625"/>
            <a:ext cx="3731299" cy="29048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78" name="Google Shape;478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7800" y="3954443"/>
            <a:ext cx="3731300" cy="79418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43"/>
          <p:cNvSpPr txBox="1"/>
          <p:nvPr>
            <p:ph type="title"/>
          </p:nvPr>
        </p:nvSpPr>
        <p:spPr>
          <a:xfrm>
            <a:off x="4276950" y="2100633"/>
            <a:ext cx="4153800" cy="193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BUYER PERSONAS</a:t>
            </a:r>
            <a:endParaRPr>
              <a:solidFill>
                <a:schemeClr val="lt2"/>
              </a:solidFill>
              <a:latin typeface="Big Shoulders Text Medium"/>
              <a:ea typeface="Big Shoulders Text Medium"/>
              <a:cs typeface="Big Shoulders Text Medium"/>
              <a:sym typeface="Big Shoulders Text Medium"/>
            </a:endParaRPr>
          </a:p>
        </p:txBody>
      </p:sp>
      <p:sp>
        <p:nvSpPr>
          <p:cNvPr id="484" name="Google Shape;484;p43"/>
          <p:cNvSpPr txBox="1"/>
          <p:nvPr>
            <p:ph idx="2" type="title"/>
          </p:nvPr>
        </p:nvSpPr>
        <p:spPr>
          <a:xfrm>
            <a:off x="7155875" y="885283"/>
            <a:ext cx="1198800" cy="987900"/>
          </a:xfrm>
          <a:prstGeom prst="rect">
            <a:avLst/>
          </a:prstGeom>
          <a:solidFill>
            <a:schemeClr val="accent1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</a:t>
            </a:r>
            <a:r>
              <a:rPr lang="en"/>
              <a:t>3</a:t>
            </a:r>
            <a:endParaRPr/>
          </a:p>
        </p:txBody>
      </p:sp>
      <p:cxnSp>
        <p:nvCxnSpPr>
          <p:cNvPr id="485" name="Google Shape;485;p43"/>
          <p:cNvCxnSpPr/>
          <p:nvPr/>
        </p:nvCxnSpPr>
        <p:spPr>
          <a:xfrm>
            <a:off x="4588450" y="4258225"/>
            <a:ext cx="46059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486" name="Google Shape;486;p43"/>
          <p:cNvPicPr preferRelativeResize="0"/>
          <p:nvPr>
            <p:ph idx="3" type="pic"/>
          </p:nvPr>
        </p:nvPicPr>
        <p:blipFill rotWithShape="1">
          <a:blip r:embed="rId3">
            <a:alphaModFix/>
          </a:blip>
          <a:srcRect b="0" l="31396" r="17767" t="0"/>
          <a:stretch/>
        </p:blipFill>
        <p:spPr>
          <a:xfrm>
            <a:off x="130839" y="-34600"/>
            <a:ext cx="4022100" cy="5274600"/>
          </a:xfrm>
          <a:prstGeom prst="parallelogram">
            <a:avLst>
              <a:gd fmla="val 25000" name="adj"/>
            </a:avLst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26"/>
          <p:cNvSpPr txBox="1"/>
          <p:nvPr>
            <p:ph type="title"/>
          </p:nvPr>
        </p:nvSpPr>
        <p:spPr>
          <a:xfrm>
            <a:off x="713100" y="521225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INDEX PRESENTATION</a:t>
            </a:r>
            <a:endParaRPr/>
          </a:p>
        </p:txBody>
      </p:sp>
      <p:sp>
        <p:nvSpPr>
          <p:cNvPr id="299" name="Google Shape;299;p26"/>
          <p:cNvSpPr txBox="1"/>
          <p:nvPr>
            <p:ph idx="1" type="subTitle"/>
          </p:nvPr>
        </p:nvSpPr>
        <p:spPr>
          <a:xfrm>
            <a:off x="764688" y="1920625"/>
            <a:ext cx="2110800" cy="76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THE CHALLENGE</a:t>
            </a:r>
            <a:endParaRPr sz="2000"/>
          </a:p>
        </p:txBody>
      </p:sp>
      <p:sp>
        <p:nvSpPr>
          <p:cNvPr id="300" name="Google Shape;300;p26"/>
          <p:cNvSpPr txBox="1"/>
          <p:nvPr>
            <p:ph idx="2" type="subTitle"/>
          </p:nvPr>
        </p:nvSpPr>
        <p:spPr>
          <a:xfrm>
            <a:off x="764688" y="3178070"/>
            <a:ext cx="2110800" cy="76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BUYER PERSONAS </a:t>
            </a:r>
            <a:endParaRPr sz="2000"/>
          </a:p>
        </p:txBody>
      </p:sp>
      <p:sp>
        <p:nvSpPr>
          <p:cNvPr id="301" name="Google Shape;301;p26"/>
          <p:cNvSpPr txBox="1"/>
          <p:nvPr>
            <p:ph idx="3" type="title"/>
          </p:nvPr>
        </p:nvSpPr>
        <p:spPr>
          <a:xfrm>
            <a:off x="3059026" y="1929790"/>
            <a:ext cx="889200" cy="76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02" name="Google Shape;302;p26"/>
          <p:cNvSpPr txBox="1"/>
          <p:nvPr>
            <p:ph idx="4" type="title"/>
          </p:nvPr>
        </p:nvSpPr>
        <p:spPr>
          <a:xfrm>
            <a:off x="3059026" y="3187265"/>
            <a:ext cx="889200" cy="76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303" name="Google Shape;303;p26"/>
          <p:cNvSpPr txBox="1"/>
          <p:nvPr>
            <p:ph idx="5" type="subTitle"/>
          </p:nvPr>
        </p:nvSpPr>
        <p:spPr>
          <a:xfrm flipH="1">
            <a:off x="6268513" y="1920625"/>
            <a:ext cx="2110800" cy="76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EDA</a:t>
            </a:r>
            <a:endParaRPr sz="2000"/>
          </a:p>
        </p:txBody>
      </p:sp>
      <p:sp>
        <p:nvSpPr>
          <p:cNvPr id="304" name="Google Shape;304;p26"/>
          <p:cNvSpPr txBox="1"/>
          <p:nvPr>
            <p:ph idx="6" type="subTitle"/>
          </p:nvPr>
        </p:nvSpPr>
        <p:spPr>
          <a:xfrm flipH="1">
            <a:off x="6268513" y="3178070"/>
            <a:ext cx="2110800" cy="76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MARKETING IMPROVEMENTS</a:t>
            </a:r>
            <a:endParaRPr sz="2000"/>
          </a:p>
        </p:txBody>
      </p:sp>
      <p:sp>
        <p:nvSpPr>
          <p:cNvPr id="305" name="Google Shape;305;p26"/>
          <p:cNvSpPr txBox="1"/>
          <p:nvPr>
            <p:ph idx="7" type="title"/>
          </p:nvPr>
        </p:nvSpPr>
        <p:spPr>
          <a:xfrm flipH="1">
            <a:off x="5195337" y="1929790"/>
            <a:ext cx="889200" cy="76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06" name="Google Shape;306;p26"/>
          <p:cNvSpPr txBox="1"/>
          <p:nvPr>
            <p:ph idx="8" type="title"/>
          </p:nvPr>
        </p:nvSpPr>
        <p:spPr>
          <a:xfrm flipH="1">
            <a:off x="5195337" y="3187265"/>
            <a:ext cx="889200" cy="76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1" name="Google Shape;491;p44"/>
          <p:cNvGrpSpPr/>
          <p:nvPr/>
        </p:nvGrpSpPr>
        <p:grpSpPr>
          <a:xfrm>
            <a:off x="268965" y="1326482"/>
            <a:ext cx="3725961" cy="2672224"/>
            <a:chOff x="747725" y="1376475"/>
            <a:chExt cx="3741300" cy="2683225"/>
          </a:xfrm>
        </p:grpSpPr>
        <p:sp>
          <p:nvSpPr>
            <p:cNvPr id="492" name="Google Shape;492;p44"/>
            <p:cNvSpPr/>
            <p:nvPr/>
          </p:nvSpPr>
          <p:spPr>
            <a:xfrm>
              <a:off x="1992150" y="3998200"/>
              <a:ext cx="1252500" cy="61500"/>
            </a:xfrm>
            <a:prstGeom prst="roundRect">
              <a:avLst>
                <a:gd fmla="val 0" name="adj"/>
              </a:avLst>
            </a:prstGeom>
            <a:solidFill>
              <a:schemeClr val="dk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44"/>
            <p:cNvSpPr/>
            <p:nvPr/>
          </p:nvSpPr>
          <p:spPr>
            <a:xfrm>
              <a:off x="2453500" y="3680825"/>
              <a:ext cx="329700" cy="317400"/>
            </a:xfrm>
            <a:prstGeom prst="roundRect">
              <a:avLst>
                <a:gd fmla="val 0" name="adj"/>
              </a:avLst>
            </a:prstGeom>
            <a:solidFill>
              <a:schemeClr val="dk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44"/>
            <p:cNvSpPr/>
            <p:nvPr/>
          </p:nvSpPr>
          <p:spPr>
            <a:xfrm>
              <a:off x="747725" y="1376475"/>
              <a:ext cx="3741300" cy="2387400"/>
            </a:xfrm>
            <a:prstGeom prst="roundRect">
              <a:avLst>
                <a:gd fmla="val 0" name="adj"/>
              </a:avLst>
            </a:prstGeom>
            <a:solidFill>
              <a:schemeClr val="accent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95" name="Google Shape;495;p44"/>
          <p:cNvPicPr preferRelativeResize="0"/>
          <p:nvPr/>
        </p:nvPicPr>
        <p:blipFill rotWithShape="1">
          <a:blip r:embed="rId3">
            <a:alphaModFix/>
          </a:blip>
          <a:srcRect b="29291" l="0" r="0" t="2588"/>
          <a:stretch/>
        </p:blipFill>
        <p:spPr>
          <a:xfrm>
            <a:off x="430564" y="1548325"/>
            <a:ext cx="3403173" cy="1937247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96" name="Google Shape;496;p44"/>
          <p:cNvSpPr txBox="1"/>
          <p:nvPr>
            <p:ph type="title"/>
          </p:nvPr>
        </p:nvSpPr>
        <p:spPr>
          <a:xfrm>
            <a:off x="918294" y="341525"/>
            <a:ext cx="2427300" cy="55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2"/>
                </a:solidFill>
              </a:rPr>
              <a:t>BUYER PERSONAS</a:t>
            </a:r>
            <a:endParaRPr sz="2200">
              <a:solidFill>
                <a:schemeClr val="lt2"/>
              </a:solidFill>
            </a:endParaRPr>
          </a:p>
        </p:txBody>
      </p:sp>
      <p:sp>
        <p:nvSpPr>
          <p:cNvPr id="497" name="Google Shape;497;p44"/>
          <p:cNvSpPr txBox="1"/>
          <p:nvPr>
            <p:ph type="title"/>
          </p:nvPr>
        </p:nvSpPr>
        <p:spPr>
          <a:xfrm>
            <a:off x="3345549" y="331150"/>
            <a:ext cx="5132400" cy="55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accent1"/>
                </a:solidFill>
              </a:rPr>
              <a:t>Middle-Age / In a relation / University Grade</a:t>
            </a:r>
            <a:endParaRPr sz="2200">
              <a:solidFill>
                <a:schemeClr val="accent1"/>
              </a:solidFill>
            </a:endParaRPr>
          </a:p>
        </p:txBody>
      </p:sp>
      <p:sp>
        <p:nvSpPr>
          <p:cNvPr id="498" name="Google Shape;498;p44"/>
          <p:cNvSpPr txBox="1"/>
          <p:nvPr/>
        </p:nvSpPr>
        <p:spPr>
          <a:xfrm>
            <a:off x="4643797" y="1242490"/>
            <a:ext cx="3301500" cy="48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Big Shoulders Text ExtraBold"/>
                <a:ea typeface="Big Shoulders Text ExtraBold"/>
                <a:cs typeface="Big Shoulders Text ExtraBold"/>
                <a:sym typeface="Big Shoulders Text ExtraBold"/>
              </a:rPr>
              <a:t>348 </a:t>
            </a:r>
            <a:r>
              <a:rPr lang="en">
                <a:solidFill>
                  <a:schemeClr val="dk1"/>
                </a:solidFill>
                <a:latin typeface="Big Shoulders Text"/>
                <a:ea typeface="Big Shoulders Text"/>
                <a:cs typeface="Big Shoulders Text"/>
                <a:sym typeface="Big Shoulders Text"/>
              </a:rPr>
              <a:t>Number of Clients</a:t>
            </a:r>
            <a:endParaRPr>
              <a:solidFill>
                <a:schemeClr val="dk1"/>
              </a:solidFill>
              <a:latin typeface="Big Shoulders Text"/>
              <a:ea typeface="Big Shoulders Text"/>
              <a:cs typeface="Big Shoulders Text"/>
              <a:sym typeface="Big Shoulders Text"/>
            </a:endParaRPr>
          </a:p>
        </p:txBody>
      </p:sp>
      <p:sp>
        <p:nvSpPr>
          <p:cNvPr id="499" name="Google Shape;499;p44"/>
          <p:cNvSpPr/>
          <p:nvPr/>
        </p:nvSpPr>
        <p:spPr>
          <a:xfrm>
            <a:off x="4384649" y="1460524"/>
            <a:ext cx="181500" cy="216300"/>
          </a:xfrm>
          <a:prstGeom prst="parallelogram">
            <a:avLst>
              <a:gd fmla="val 25000" name="adj"/>
            </a:avLst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500" name="Google Shape;500;p44"/>
          <p:cNvSpPr txBox="1"/>
          <p:nvPr/>
        </p:nvSpPr>
        <p:spPr>
          <a:xfrm>
            <a:off x="4643797" y="1859336"/>
            <a:ext cx="3301500" cy="48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Big Shoulders Text ExtraBold"/>
                <a:ea typeface="Big Shoulders Text ExtraBold"/>
                <a:cs typeface="Big Shoulders Text ExtraBold"/>
                <a:sym typeface="Big Shoulders Text ExtraBold"/>
              </a:rPr>
              <a:t>55 </a:t>
            </a:r>
            <a:r>
              <a:rPr lang="en">
                <a:solidFill>
                  <a:schemeClr val="dk1"/>
                </a:solidFill>
                <a:latin typeface="Big Shoulders Text"/>
                <a:ea typeface="Big Shoulders Text"/>
                <a:cs typeface="Big Shoulders Text"/>
                <a:sym typeface="Big Shoulders Text"/>
              </a:rPr>
              <a:t>Years Old</a:t>
            </a:r>
            <a:endParaRPr>
              <a:solidFill>
                <a:schemeClr val="dk1"/>
              </a:solidFill>
              <a:latin typeface="Big Shoulders Text"/>
              <a:ea typeface="Big Shoulders Text"/>
              <a:cs typeface="Big Shoulders Text"/>
              <a:sym typeface="Big Shoulders Text"/>
            </a:endParaRPr>
          </a:p>
        </p:txBody>
      </p:sp>
      <p:sp>
        <p:nvSpPr>
          <p:cNvPr id="501" name="Google Shape;501;p44"/>
          <p:cNvSpPr/>
          <p:nvPr/>
        </p:nvSpPr>
        <p:spPr>
          <a:xfrm>
            <a:off x="4384649" y="2073786"/>
            <a:ext cx="181500" cy="216300"/>
          </a:xfrm>
          <a:prstGeom prst="parallelogram">
            <a:avLst>
              <a:gd fmla="val 25000" name="adj"/>
            </a:avLst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502" name="Google Shape;502;p44"/>
          <p:cNvSpPr txBox="1"/>
          <p:nvPr/>
        </p:nvSpPr>
        <p:spPr>
          <a:xfrm>
            <a:off x="4643797" y="2507628"/>
            <a:ext cx="3301500" cy="48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Big Shoulders Text ExtraBold"/>
                <a:ea typeface="Big Shoulders Text ExtraBold"/>
                <a:cs typeface="Big Shoulders Text ExtraBold"/>
                <a:sym typeface="Big Shoulders Text ExtraBold"/>
              </a:rPr>
              <a:t>4370.59 $/Month </a:t>
            </a:r>
            <a:r>
              <a:rPr lang="en">
                <a:solidFill>
                  <a:schemeClr val="dk1"/>
                </a:solidFill>
                <a:latin typeface="Big Shoulders Text"/>
                <a:ea typeface="Big Shoulders Text"/>
                <a:cs typeface="Big Shoulders Text"/>
                <a:sym typeface="Big Shoulders Text"/>
              </a:rPr>
              <a:t>Salary</a:t>
            </a:r>
            <a:endParaRPr>
              <a:solidFill>
                <a:schemeClr val="dk1"/>
              </a:solidFill>
              <a:latin typeface="Big Shoulders Text"/>
              <a:ea typeface="Big Shoulders Text"/>
              <a:cs typeface="Big Shoulders Text"/>
              <a:sym typeface="Big Shoulders Text"/>
            </a:endParaRPr>
          </a:p>
        </p:txBody>
      </p:sp>
      <p:sp>
        <p:nvSpPr>
          <p:cNvPr id="503" name="Google Shape;503;p44"/>
          <p:cNvSpPr/>
          <p:nvPr/>
        </p:nvSpPr>
        <p:spPr>
          <a:xfrm>
            <a:off x="4384649" y="2710243"/>
            <a:ext cx="181500" cy="216300"/>
          </a:xfrm>
          <a:prstGeom prst="parallelogram">
            <a:avLst>
              <a:gd fmla="val 25000" name="adj"/>
            </a:avLst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504" name="Google Shape;504;p44"/>
          <p:cNvSpPr txBox="1"/>
          <p:nvPr/>
        </p:nvSpPr>
        <p:spPr>
          <a:xfrm>
            <a:off x="4635925" y="3173578"/>
            <a:ext cx="3301500" cy="48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Big Shoulders Text ExtraBold"/>
                <a:ea typeface="Big Shoulders Text ExtraBold"/>
                <a:cs typeface="Big Shoulders Text ExtraBold"/>
                <a:sym typeface="Big Shoulders Text ExtraBold"/>
              </a:rPr>
              <a:t>1 </a:t>
            </a:r>
            <a:r>
              <a:rPr lang="en">
                <a:solidFill>
                  <a:schemeClr val="dk1"/>
                </a:solidFill>
                <a:latin typeface="Big Shoulders Text"/>
                <a:ea typeface="Big Shoulders Text"/>
                <a:cs typeface="Big Shoulders Text"/>
                <a:sym typeface="Big Shoulders Text"/>
              </a:rPr>
              <a:t>Children at home</a:t>
            </a:r>
            <a:endParaRPr>
              <a:solidFill>
                <a:schemeClr val="dk1"/>
              </a:solidFill>
              <a:latin typeface="Big Shoulders Text"/>
              <a:ea typeface="Big Shoulders Text"/>
              <a:cs typeface="Big Shoulders Text"/>
              <a:sym typeface="Big Shoulders Text"/>
            </a:endParaRPr>
          </a:p>
        </p:txBody>
      </p:sp>
      <p:sp>
        <p:nvSpPr>
          <p:cNvPr id="505" name="Google Shape;505;p44"/>
          <p:cNvSpPr/>
          <p:nvPr/>
        </p:nvSpPr>
        <p:spPr>
          <a:xfrm>
            <a:off x="4376777" y="3362500"/>
            <a:ext cx="181500" cy="216300"/>
          </a:xfrm>
          <a:prstGeom prst="parallelogram">
            <a:avLst>
              <a:gd fmla="val 25000" name="adj"/>
            </a:avLst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506" name="Google Shape;506;p44"/>
          <p:cNvSpPr txBox="1"/>
          <p:nvPr/>
        </p:nvSpPr>
        <p:spPr>
          <a:xfrm>
            <a:off x="6887597" y="1242490"/>
            <a:ext cx="3301500" cy="48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Big Shoulders Text ExtraBold"/>
                <a:ea typeface="Big Shoulders Text ExtraBold"/>
                <a:cs typeface="Big Shoulders Text ExtraBold"/>
                <a:sym typeface="Big Shoulders Text ExtraBold"/>
              </a:rPr>
              <a:t>51</a:t>
            </a:r>
            <a:r>
              <a:rPr lang="en">
                <a:solidFill>
                  <a:schemeClr val="dk1"/>
                </a:solidFill>
                <a:latin typeface="Big Shoulders Text ExtraBold"/>
                <a:ea typeface="Big Shoulders Text ExtraBold"/>
                <a:cs typeface="Big Shoulders Text ExtraBold"/>
                <a:sym typeface="Big Shoulders Text ExtraBold"/>
              </a:rPr>
              <a:t> </a:t>
            </a:r>
            <a:r>
              <a:rPr lang="en">
                <a:solidFill>
                  <a:schemeClr val="dk1"/>
                </a:solidFill>
                <a:latin typeface="Big Shoulders Text"/>
                <a:ea typeface="Big Shoulders Text"/>
                <a:cs typeface="Big Shoulders Text"/>
                <a:sym typeface="Big Shoulders Text"/>
              </a:rPr>
              <a:t>Days since last purchase</a:t>
            </a:r>
            <a:endParaRPr>
              <a:solidFill>
                <a:schemeClr val="dk1"/>
              </a:solidFill>
              <a:latin typeface="Big Shoulders Text"/>
              <a:ea typeface="Big Shoulders Text"/>
              <a:cs typeface="Big Shoulders Text"/>
              <a:sym typeface="Big Shoulders Text"/>
            </a:endParaRPr>
          </a:p>
        </p:txBody>
      </p:sp>
      <p:sp>
        <p:nvSpPr>
          <p:cNvPr id="507" name="Google Shape;507;p44"/>
          <p:cNvSpPr/>
          <p:nvPr/>
        </p:nvSpPr>
        <p:spPr>
          <a:xfrm>
            <a:off x="6628449" y="1460524"/>
            <a:ext cx="181500" cy="216300"/>
          </a:xfrm>
          <a:prstGeom prst="parallelogram">
            <a:avLst>
              <a:gd fmla="val 25000" name="adj"/>
            </a:avLst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508" name="Google Shape;508;p44"/>
          <p:cNvSpPr txBox="1"/>
          <p:nvPr/>
        </p:nvSpPr>
        <p:spPr>
          <a:xfrm>
            <a:off x="6887597" y="1859336"/>
            <a:ext cx="3301500" cy="48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Big Shoulders Text ExtraBold"/>
                <a:ea typeface="Big Shoulders Text ExtraBold"/>
                <a:cs typeface="Big Shoulders Text ExtraBold"/>
                <a:sym typeface="Big Shoulders Text ExtraBold"/>
              </a:rPr>
              <a:t>Good</a:t>
            </a:r>
            <a:r>
              <a:rPr lang="en">
                <a:solidFill>
                  <a:schemeClr val="dk1"/>
                </a:solidFill>
                <a:latin typeface="Big Shoulders Text ExtraBold"/>
                <a:ea typeface="Big Shoulders Text ExtraBold"/>
                <a:cs typeface="Big Shoulders Text ExtraBold"/>
                <a:sym typeface="Big Shoulders Text ExtraBold"/>
              </a:rPr>
              <a:t> </a:t>
            </a:r>
            <a:r>
              <a:rPr lang="en">
                <a:solidFill>
                  <a:schemeClr val="dk1"/>
                </a:solidFill>
                <a:latin typeface="Big Shoulders Text"/>
                <a:ea typeface="Big Shoulders Text"/>
                <a:cs typeface="Big Shoulders Text"/>
                <a:sym typeface="Big Shoulders Text"/>
              </a:rPr>
              <a:t>Type of Client</a:t>
            </a:r>
            <a:endParaRPr>
              <a:solidFill>
                <a:schemeClr val="dk1"/>
              </a:solidFill>
              <a:latin typeface="Big Shoulders Text"/>
              <a:ea typeface="Big Shoulders Text"/>
              <a:cs typeface="Big Shoulders Text"/>
              <a:sym typeface="Big Shoulders Text"/>
            </a:endParaRPr>
          </a:p>
        </p:txBody>
      </p:sp>
      <p:sp>
        <p:nvSpPr>
          <p:cNvPr id="509" name="Google Shape;509;p44"/>
          <p:cNvSpPr/>
          <p:nvPr/>
        </p:nvSpPr>
        <p:spPr>
          <a:xfrm>
            <a:off x="6628449" y="2073786"/>
            <a:ext cx="181500" cy="216300"/>
          </a:xfrm>
          <a:prstGeom prst="parallelogram">
            <a:avLst>
              <a:gd fmla="val 25000" name="adj"/>
            </a:avLst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510" name="Google Shape;510;p44"/>
          <p:cNvSpPr txBox="1"/>
          <p:nvPr/>
        </p:nvSpPr>
        <p:spPr>
          <a:xfrm>
            <a:off x="6887597" y="2507628"/>
            <a:ext cx="3301500" cy="48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Big Shoulders Text ExtraBold"/>
                <a:ea typeface="Big Shoulders Text ExtraBold"/>
                <a:cs typeface="Big Shoulders Text ExtraBold"/>
                <a:sym typeface="Big Shoulders Text ExtraBold"/>
              </a:rPr>
              <a:t>623 </a:t>
            </a:r>
            <a:r>
              <a:rPr lang="en">
                <a:solidFill>
                  <a:schemeClr val="dk1"/>
                </a:solidFill>
                <a:latin typeface="Big Shoulders Text ExtraBold"/>
                <a:ea typeface="Big Shoulders Text ExtraBold"/>
                <a:cs typeface="Big Shoulders Text ExtraBold"/>
                <a:sym typeface="Big Shoulders Text ExtraBold"/>
              </a:rPr>
              <a:t>$ </a:t>
            </a:r>
            <a:r>
              <a:rPr lang="en">
                <a:solidFill>
                  <a:schemeClr val="dk1"/>
                </a:solidFill>
                <a:latin typeface="Big Shoulders Text"/>
                <a:ea typeface="Big Shoulders Text"/>
                <a:cs typeface="Big Shoulders Text"/>
                <a:sym typeface="Big Shoulders Text"/>
              </a:rPr>
              <a:t>Total spent amount</a:t>
            </a:r>
            <a:endParaRPr>
              <a:solidFill>
                <a:schemeClr val="dk1"/>
              </a:solidFill>
              <a:latin typeface="Big Shoulders Text"/>
              <a:ea typeface="Big Shoulders Text"/>
              <a:cs typeface="Big Shoulders Text"/>
              <a:sym typeface="Big Shoulders Text"/>
            </a:endParaRPr>
          </a:p>
        </p:txBody>
      </p:sp>
      <p:sp>
        <p:nvSpPr>
          <p:cNvPr id="511" name="Google Shape;511;p44"/>
          <p:cNvSpPr/>
          <p:nvPr/>
        </p:nvSpPr>
        <p:spPr>
          <a:xfrm>
            <a:off x="6628449" y="2710243"/>
            <a:ext cx="181500" cy="216300"/>
          </a:xfrm>
          <a:prstGeom prst="parallelogram">
            <a:avLst>
              <a:gd fmla="val 25000" name="adj"/>
            </a:avLst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512" name="Google Shape;512;p44"/>
          <p:cNvSpPr txBox="1"/>
          <p:nvPr/>
        </p:nvSpPr>
        <p:spPr>
          <a:xfrm>
            <a:off x="6879725" y="3173578"/>
            <a:ext cx="3301500" cy="48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Big Shoulders Text ExtraBold"/>
                <a:ea typeface="Big Shoulders Text ExtraBold"/>
                <a:cs typeface="Big Shoulders Text ExtraBold"/>
                <a:sym typeface="Big Shoulders Text ExtraBold"/>
              </a:rPr>
              <a:t>13</a:t>
            </a:r>
            <a:r>
              <a:rPr lang="en">
                <a:solidFill>
                  <a:schemeClr val="dk1"/>
                </a:solidFill>
                <a:latin typeface="Big Shoulders Text ExtraBold"/>
                <a:ea typeface="Big Shoulders Text ExtraBold"/>
                <a:cs typeface="Big Shoulders Text ExtraBold"/>
                <a:sym typeface="Big Shoulders Text ExtraBold"/>
              </a:rPr>
              <a:t> </a:t>
            </a:r>
            <a:r>
              <a:rPr lang="en">
                <a:solidFill>
                  <a:schemeClr val="dk1"/>
                </a:solidFill>
                <a:latin typeface="Big Shoulders Text"/>
                <a:ea typeface="Big Shoulders Text"/>
                <a:cs typeface="Big Shoulders Text"/>
                <a:sym typeface="Big Shoulders Text"/>
              </a:rPr>
              <a:t>Purchases made</a:t>
            </a:r>
            <a:endParaRPr>
              <a:solidFill>
                <a:schemeClr val="dk1"/>
              </a:solidFill>
              <a:latin typeface="Big Shoulders Text"/>
              <a:ea typeface="Big Shoulders Text"/>
              <a:cs typeface="Big Shoulders Text"/>
              <a:sym typeface="Big Shoulders Text"/>
            </a:endParaRPr>
          </a:p>
        </p:txBody>
      </p:sp>
      <p:sp>
        <p:nvSpPr>
          <p:cNvPr id="513" name="Google Shape;513;p44"/>
          <p:cNvSpPr/>
          <p:nvPr/>
        </p:nvSpPr>
        <p:spPr>
          <a:xfrm>
            <a:off x="6620578" y="3362500"/>
            <a:ext cx="181500" cy="216300"/>
          </a:xfrm>
          <a:prstGeom prst="parallelogram">
            <a:avLst>
              <a:gd fmla="val 25000" name="adj"/>
            </a:avLst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514" name="Google Shape;514;p44"/>
          <p:cNvSpPr txBox="1"/>
          <p:nvPr/>
        </p:nvSpPr>
        <p:spPr>
          <a:xfrm>
            <a:off x="4635925" y="3708295"/>
            <a:ext cx="3301500" cy="48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Big Shoulders Text ExtraBold"/>
                <a:ea typeface="Big Shoulders Text ExtraBold"/>
                <a:cs typeface="Big Shoulders Text ExtraBold"/>
                <a:sym typeface="Big Shoulders Text ExtraBold"/>
              </a:rPr>
              <a:t>5</a:t>
            </a:r>
            <a:r>
              <a:rPr lang="en">
                <a:solidFill>
                  <a:schemeClr val="dk1"/>
                </a:solidFill>
                <a:latin typeface="Big Shoulders Text ExtraBold"/>
                <a:ea typeface="Big Shoulders Text ExtraBold"/>
                <a:cs typeface="Big Shoulders Text ExtraBold"/>
                <a:sym typeface="Big Shoulders Text ExtraBold"/>
              </a:rPr>
              <a:t> </a:t>
            </a:r>
            <a:r>
              <a:rPr lang="en">
                <a:solidFill>
                  <a:schemeClr val="dk1"/>
                </a:solidFill>
                <a:latin typeface="Big Shoulders Text"/>
                <a:ea typeface="Big Shoulders Text"/>
                <a:cs typeface="Big Shoulders Text"/>
                <a:sym typeface="Big Shoulders Text"/>
              </a:rPr>
              <a:t>Web visits per month</a:t>
            </a:r>
            <a:endParaRPr>
              <a:solidFill>
                <a:schemeClr val="dk1"/>
              </a:solidFill>
              <a:latin typeface="Big Shoulders Text"/>
              <a:ea typeface="Big Shoulders Text"/>
              <a:cs typeface="Big Shoulders Text"/>
              <a:sym typeface="Big Shoulders Text"/>
            </a:endParaRPr>
          </a:p>
        </p:txBody>
      </p:sp>
      <p:sp>
        <p:nvSpPr>
          <p:cNvPr id="515" name="Google Shape;515;p44"/>
          <p:cNvSpPr/>
          <p:nvPr/>
        </p:nvSpPr>
        <p:spPr>
          <a:xfrm>
            <a:off x="4376777" y="3897217"/>
            <a:ext cx="181500" cy="216300"/>
          </a:xfrm>
          <a:prstGeom prst="parallelogram">
            <a:avLst>
              <a:gd fmla="val 25000" name="adj"/>
            </a:avLst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516" name="Google Shape;516;p44"/>
          <p:cNvSpPr txBox="1"/>
          <p:nvPr/>
        </p:nvSpPr>
        <p:spPr>
          <a:xfrm>
            <a:off x="6879725" y="3708295"/>
            <a:ext cx="3301500" cy="48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Big Shoulders Text ExtraBold"/>
                <a:ea typeface="Big Shoulders Text ExtraBold"/>
                <a:cs typeface="Big Shoulders Text ExtraBold"/>
                <a:sym typeface="Big Shoulders Text ExtraBold"/>
              </a:rPr>
              <a:t>2</a:t>
            </a:r>
            <a:r>
              <a:rPr lang="en">
                <a:solidFill>
                  <a:schemeClr val="dk1"/>
                </a:solidFill>
                <a:latin typeface="Big Shoulders Text ExtraBold"/>
                <a:ea typeface="Big Shoulders Text ExtraBold"/>
                <a:cs typeface="Big Shoulders Text ExtraBold"/>
                <a:sym typeface="Big Shoulders Text ExtraBold"/>
              </a:rPr>
              <a:t> </a:t>
            </a:r>
            <a:r>
              <a:rPr lang="en">
                <a:solidFill>
                  <a:schemeClr val="dk1"/>
                </a:solidFill>
                <a:latin typeface="Big Shoulders Text"/>
                <a:ea typeface="Big Shoulders Text"/>
                <a:cs typeface="Big Shoulders Text"/>
                <a:sym typeface="Big Shoulders Text"/>
              </a:rPr>
              <a:t>Deals purchased</a:t>
            </a:r>
            <a:endParaRPr>
              <a:solidFill>
                <a:schemeClr val="dk1"/>
              </a:solidFill>
              <a:latin typeface="Big Shoulders Text"/>
              <a:ea typeface="Big Shoulders Text"/>
              <a:cs typeface="Big Shoulders Text"/>
              <a:sym typeface="Big Shoulders Text"/>
            </a:endParaRPr>
          </a:p>
        </p:txBody>
      </p:sp>
      <p:sp>
        <p:nvSpPr>
          <p:cNvPr id="517" name="Google Shape;517;p44"/>
          <p:cNvSpPr/>
          <p:nvPr/>
        </p:nvSpPr>
        <p:spPr>
          <a:xfrm>
            <a:off x="6620578" y="3897217"/>
            <a:ext cx="181500" cy="216300"/>
          </a:xfrm>
          <a:prstGeom prst="parallelogram">
            <a:avLst>
              <a:gd fmla="val 25000" name="adj"/>
            </a:avLst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grpSp>
        <p:nvGrpSpPr>
          <p:cNvPr id="518" name="Google Shape;518;p44"/>
          <p:cNvGrpSpPr/>
          <p:nvPr/>
        </p:nvGrpSpPr>
        <p:grpSpPr>
          <a:xfrm>
            <a:off x="1755635" y="4447474"/>
            <a:ext cx="251685" cy="369175"/>
            <a:chOff x="2830576" y="2712413"/>
            <a:chExt cx="240547" cy="373281"/>
          </a:xfrm>
        </p:grpSpPr>
        <p:sp>
          <p:nvSpPr>
            <p:cNvPr id="519" name="Google Shape;519;p44"/>
            <p:cNvSpPr/>
            <p:nvPr/>
          </p:nvSpPr>
          <p:spPr>
            <a:xfrm>
              <a:off x="2896191" y="2777995"/>
              <a:ext cx="109355" cy="242121"/>
            </a:xfrm>
            <a:custGeom>
              <a:rect b="b" l="l" r="r" t="t"/>
              <a:pathLst>
                <a:path extrusionOk="0" h="7384" w="3335">
                  <a:moveTo>
                    <a:pt x="1667" y="667"/>
                  </a:moveTo>
                  <a:cubicBezTo>
                    <a:pt x="2215" y="667"/>
                    <a:pt x="2667" y="1120"/>
                    <a:pt x="2667" y="1668"/>
                  </a:cubicBezTo>
                  <a:cubicBezTo>
                    <a:pt x="2667" y="2215"/>
                    <a:pt x="2215" y="2668"/>
                    <a:pt x="1667" y="2668"/>
                  </a:cubicBezTo>
                  <a:cubicBezTo>
                    <a:pt x="1119" y="2668"/>
                    <a:pt x="667" y="2215"/>
                    <a:pt x="667" y="1668"/>
                  </a:cubicBezTo>
                  <a:cubicBezTo>
                    <a:pt x="667" y="1120"/>
                    <a:pt x="1119" y="667"/>
                    <a:pt x="1667" y="667"/>
                  </a:cubicBezTo>
                  <a:close/>
                  <a:moveTo>
                    <a:pt x="1667" y="1"/>
                  </a:moveTo>
                  <a:cubicBezTo>
                    <a:pt x="762" y="1"/>
                    <a:pt x="0" y="739"/>
                    <a:pt x="0" y="1668"/>
                  </a:cubicBezTo>
                  <a:lnTo>
                    <a:pt x="0" y="6716"/>
                  </a:lnTo>
                  <a:cubicBezTo>
                    <a:pt x="0" y="7097"/>
                    <a:pt x="310" y="7383"/>
                    <a:pt x="667" y="7383"/>
                  </a:cubicBezTo>
                  <a:cubicBezTo>
                    <a:pt x="1048" y="7383"/>
                    <a:pt x="1334" y="7073"/>
                    <a:pt x="1334" y="6716"/>
                  </a:cubicBezTo>
                  <a:cubicBezTo>
                    <a:pt x="1357" y="5049"/>
                    <a:pt x="2120" y="4025"/>
                    <a:pt x="2643" y="3358"/>
                  </a:cubicBezTo>
                  <a:cubicBezTo>
                    <a:pt x="3096" y="2787"/>
                    <a:pt x="3334" y="2477"/>
                    <a:pt x="3334" y="1668"/>
                  </a:cubicBezTo>
                  <a:cubicBezTo>
                    <a:pt x="3334" y="739"/>
                    <a:pt x="2596" y="1"/>
                    <a:pt x="1667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20" name="Google Shape;520;p44"/>
            <p:cNvSpPr/>
            <p:nvPr/>
          </p:nvSpPr>
          <p:spPr>
            <a:xfrm>
              <a:off x="2939901" y="2821738"/>
              <a:ext cx="21904" cy="21871"/>
            </a:xfrm>
            <a:custGeom>
              <a:rect b="b" l="l" r="r" t="t"/>
              <a:pathLst>
                <a:path extrusionOk="0" h="667" w="668">
                  <a:moveTo>
                    <a:pt x="334" y="0"/>
                  </a:moveTo>
                  <a:cubicBezTo>
                    <a:pt x="167" y="0"/>
                    <a:pt x="1" y="143"/>
                    <a:pt x="1" y="334"/>
                  </a:cubicBezTo>
                  <a:cubicBezTo>
                    <a:pt x="1" y="524"/>
                    <a:pt x="167" y="667"/>
                    <a:pt x="334" y="667"/>
                  </a:cubicBezTo>
                  <a:cubicBezTo>
                    <a:pt x="525" y="667"/>
                    <a:pt x="667" y="524"/>
                    <a:pt x="667" y="334"/>
                  </a:cubicBezTo>
                  <a:cubicBezTo>
                    <a:pt x="667" y="143"/>
                    <a:pt x="525" y="0"/>
                    <a:pt x="334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21" name="Google Shape;521;p44"/>
            <p:cNvSpPr/>
            <p:nvPr/>
          </p:nvSpPr>
          <p:spPr>
            <a:xfrm>
              <a:off x="2830576" y="2712413"/>
              <a:ext cx="240547" cy="373281"/>
            </a:xfrm>
            <a:custGeom>
              <a:rect b="b" l="l" r="r" t="t"/>
              <a:pathLst>
                <a:path extrusionOk="0" h="11384" w="7336">
                  <a:moveTo>
                    <a:pt x="3668" y="1334"/>
                  </a:moveTo>
                  <a:cubicBezTo>
                    <a:pt x="4954" y="1334"/>
                    <a:pt x="6002" y="2382"/>
                    <a:pt x="6002" y="3668"/>
                  </a:cubicBezTo>
                  <a:cubicBezTo>
                    <a:pt x="6002" y="4715"/>
                    <a:pt x="5645" y="5192"/>
                    <a:pt x="5168" y="5787"/>
                  </a:cubicBezTo>
                  <a:cubicBezTo>
                    <a:pt x="4644" y="6430"/>
                    <a:pt x="4025" y="7287"/>
                    <a:pt x="4001" y="8716"/>
                  </a:cubicBezTo>
                  <a:cubicBezTo>
                    <a:pt x="4001" y="9454"/>
                    <a:pt x="3406" y="10050"/>
                    <a:pt x="2668" y="10050"/>
                  </a:cubicBezTo>
                  <a:cubicBezTo>
                    <a:pt x="1930" y="10050"/>
                    <a:pt x="1334" y="9454"/>
                    <a:pt x="1334" y="8716"/>
                  </a:cubicBezTo>
                  <a:lnTo>
                    <a:pt x="1334" y="3668"/>
                  </a:lnTo>
                  <a:cubicBezTo>
                    <a:pt x="1334" y="2382"/>
                    <a:pt x="2382" y="1334"/>
                    <a:pt x="3668" y="1334"/>
                  </a:cubicBezTo>
                  <a:close/>
                  <a:moveTo>
                    <a:pt x="3668" y="0"/>
                  </a:moveTo>
                  <a:cubicBezTo>
                    <a:pt x="1644" y="0"/>
                    <a:pt x="1" y="1643"/>
                    <a:pt x="1" y="3668"/>
                  </a:cubicBezTo>
                  <a:lnTo>
                    <a:pt x="1" y="8716"/>
                  </a:lnTo>
                  <a:cubicBezTo>
                    <a:pt x="1" y="10193"/>
                    <a:pt x="1191" y="11383"/>
                    <a:pt x="2668" y="11383"/>
                  </a:cubicBezTo>
                  <a:cubicBezTo>
                    <a:pt x="4144" y="11383"/>
                    <a:pt x="5335" y="10193"/>
                    <a:pt x="5335" y="8716"/>
                  </a:cubicBezTo>
                  <a:cubicBezTo>
                    <a:pt x="5359" y="7740"/>
                    <a:pt x="5740" y="7192"/>
                    <a:pt x="6216" y="6597"/>
                  </a:cubicBezTo>
                  <a:cubicBezTo>
                    <a:pt x="6740" y="5930"/>
                    <a:pt x="7335" y="5168"/>
                    <a:pt x="7335" y="3668"/>
                  </a:cubicBezTo>
                  <a:cubicBezTo>
                    <a:pt x="7335" y="1643"/>
                    <a:pt x="5692" y="0"/>
                    <a:pt x="3668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522" name="Google Shape;522;p44"/>
          <p:cNvGrpSpPr/>
          <p:nvPr/>
        </p:nvGrpSpPr>
        <p:grpSpPr>
          <a:xfrm>
            <a:off x="1238425" y="4427455"/>
            <a:ext cx="320307" cy="369962"/>
            <a:chOff x="4730518" y="3326982"/>
            <a:chExt cx="306133" cy="374077"/>
          </a:xfrm>
        </p:grpSpPr>
        <p:sp>
          <p:nvSpPr>
            <p:cNvPr id="523" name="Google Shape;523;p44"/>
            <p:cNvSpPr/>
            <p:nvPr/>
          </p:nvSpPr>
          <p:spPr>
            <a:xfrm>
              <a:off x="4730518" y="3394138"/>
              <a:ext cx="131226" cy="153064"/>
            </a:xfrm>
            <a:custGeom>
              <a:rect b="b" l="l" r="r" t="t"/>
              <a:pathLst>
                <a:path extrusionOk="0" h="4668" w="4002">
                  <a:moveTo>
                    <a:pt x="977" y="0"/>
                  </a:moveTo>
                  <a:lnTo>
                    <a:pt x="762" y="2453"/>
                  </a:lnTo>
                  <a:cubicBezTo>
                    <a:pt x="286" y="2810"/>
                    <a:pt x="0" y="3406"/>
                    <a:pt x="0" y="4001"/>
                  </a:cubicBezTo>
                  <a:lnTo>
                    <a:pt x="0" y="4668"/>
                  </a:lnTo>
                  <a:lnTo>
                    <a:pt x="929" y="4668"/>
                  </a:lnTo>
                  <a:cubicBezTo>
                    <a:pt x="1191" y="4263"/>
                    <a:pt x="1572" y="4001"/>
                    <a:pt x="2001" y="4001"/>
                  </a:cubicBezTo>
                  <a:cubicBezTo>
                    <a:pt x="2429" y="4001"/>
                    <a:pt x="2834" y="4263"/>
                    <a:pt x="3072" y="4668"/>
                  </a:cubicBezTo>
                  <a:lnTo>
                    <a:pt x="4001" y="4668"/>
                  </a:lnTo>
                  <a:lnTo>
                    <a:pt x="4001" y="4001"/>
                  </a:lnTo>
                  <a:cubicBezTo>
                    <a:pt x="4001" y="3406"/>
                    <a:pt x="3715" y="2810"/>
                    <a:pt x="3239" y="2453"/>
                  </a:cubicBezTo>
                  <a:lnTo>
                    <a:pt x="3025" y="0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24" name="Google Shape;524;p44"/>
            <p:cNvSpPr/>
            <p:nvPr/>
          </p:nvSpPr>
          <p:spPr>
            <a:xfrm>
              <a:off x="4730518" y="3547173"/>
              <a:ext cx="131226" cy="66400"/>
            </a:xfrm>
            <a:custGeom>
              <a:rect b="b" l="l" r="r" t="t"/>
              <a:pathLst>
                <a:path extrusionOk="0" h="2025" w="4002">
                  <a:moveTo>
                    <a:pt x="2001" y="1"/>
                  </a:moveTo>
                  <a:cubicBezTo>
                    <a:pt x="1786" y="1"/>
                    <a:pt x="1572" y="191"/>
                    <a:pt x="1453" y="477"/>
                  </a:cubicBezTo>
                  <a:cubicBezTo>
                    <a:pt x="1382" y="596"/>
                    <a:pt x="1262" y="691"/>
                    <a:pt x="1143" y="691"/>
                  </a:cubicBezTo>
                  <a:lnTo>
                    <a:pt x="0" y="691"/>
                  </a:lnTo>
                  <a:lnTo>
                    <a:pt x="0" y="1358"/>
                  </a:lnTo>
                  <a:lnTo>
                    <a:pt x="1143" y="1358"/>
                  </a:lnTo>
                  <a:cubicBezTo>
                    <a:pt x="1262" y="1358"/>
                    <a:pt x="1382" y="1430"/>
                    <a:pt x="1453" y="1549"/>
                  </a:cubicBezTo>
                  <a:cubicBezTo>
                    <a:pt x="1572" y="1834"/>
                    <a:pt x="1786" y="2025"/>
                    <a:pt x="2001" y="2025"/>
                  </a:cubicBezTo>
                  <a:cubicBezTo>
                    <a:pt x="2215" y="2025"/>
                    <a:pt x="2429" y="1834"/>
                    <a:pt x="2572" y="1549"/>
                  </a:cubicBezTo>
                  <a:cubicBezTo>
                    <a:pt x="2620" y="1430"/>
                    <a:pt x="2739" y="1358"/>
                    <a:pt x="2882" y="1358"/>
                  </a:cubicBezTo>
                  <a:lnTo>
                    <a:pt x="4001" y="1358"/>
                  </a:lnTo>
                  <a:lnTo>
                    <a:pt x="4001" y="691"/>
                  </a:lnTo>
                  <a:lnTo>
                    <a:pt x="2882" y="691"/>
                  </a:lnTo>
                  <a:cubicBezTo>
                    <a:pt x="2739" y="691"/>
                    <a:pt x="2620" y="596"/>
                    <a:pt x="2572" y="477"/>
                  </a:cubicBezTo>
                  <a:cubicBezTo>
                    <a:pt x="2429" y="191"/>
                    <a:pt x="2215" y="1"/>
                    <a:pt x="2001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25" name="Google Shape;525;p44"/>
            <p:cNvSpPr/>
            <p:nvPr/>
          </p:nvSpPr>
          <p:spPr>
            <a:xfrm>
              <a:off x="4730518" y="3613542"/>
              <a:ext cx="131226" cy="87517"/>
            </a:xfrm>
            <a:custGeom>
              <a:rect b="b" l="l" r="r" t="t"/>
              <a:pathLst>
                <a:path extrusionOk="0" h="2669" w="4002">
                  <a:moveTo>
                    <a:pt x="0" y="1"/>
                  </a:moveTo>
                  <a:lnTo>
                    <a:pt x="0" y="2335"/>
                  </a:lnTo>
                  <a:cubicBezTo>
                    <a:pt x="0" y="2501"/>
                    <a:pt x="143" y="2668"/>
                    <a:pt x="334" y="2668"/>
                  </a:cubicBezTo>
                  <a:lnTo>
                    <a:pt x="3668" y="2668"/>
                  </a:lnTo>
                  <a:cubicBezTo>
                    <a:pt x="3858" y="2668"/>
                    <a:pt x="4001" y="2501"/>
                    <a:pt x="4001" y="2335"/>
                  </a:cubicBezTo>
                  <a:lnTo>
                    <a:pt x="4001" y="1"/>
                  </a:lnTo>
                  <a:lnTo>
                    <a:pt x="3072" y="1"/>
                  </a:lnTo>
                  <a:cubicBezTo>
                    <a:pt x="2834" y="406"/>
                    <a:pt x="2429" y="668"/>
                    <a:pt x="2001" y="668"/>
                  </a:cubicBezTo>
                  <a:cubicBezTo>
                    <a:pt x="1572" y="668"/>
                    <a:pt x="1191" y="406"/>
                    <a:pt x="929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26" name="Google Shape;526;p44"/>
            <p:cNvSpPr/>
            <p:nvPr/>
          </p:nvSpPr>
          <p:spPr>
            <a:xfrm>
              <a:off x="4752390" y="3326982"/>
              <a:ext cx="87484" cy="45316"/>
            </a:xfrm>
            <a:custGeom>
              <a:rect b="b" l="l" r="r" t="t"/>
              <a:pathLst>
                <a:path extrusionOk="0" h="1382" w="2668">
                  <a:moveTo>
                    <a:pt x="667" y="0"/>
                  </a:moveTo>
                  <a:cubicBezTo>
                    <a:pt x="310" y="0"/>
                    <a:pt x="0" y="310"/>
                    <a:pt x="0" y="667"/>
                  </a:cubicBezTo>
                  <a:lnTo>
                    <a:pt x="0" y="1048"/>
                  </a:lnTo>
                  <a:cubicBezTo>
                    <a:pt x="0" y="1238"/>
                    <a:pt x="143" y="1381"/>
                    <a:pt x="333" y="1381"/>
                  </a:cubicBezTo>
                  <a:lnTo>
                    <a:pt x="2334" y="1381"/>
                  </a:lnTo>
                  <a:cubicBezTo>
                    <a:pt x="2524" y="1381"/>
                    <a:pt x="2667" y="1238"/>
                    <a:pt x="2667" y="1048"/>
                  </a:cubicBezTo>
                  <a:lnTo>
                    <a:pt x="2667" y="667"/>
                  </a:lnTo>
                  <a:cubicBezTo>
                    <a:pt x="2667" y="310"/>
                    <a:pt x="2382" y="0"/>
                    <a:pt x="2001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27" name="Google Shape;527;p44"/>
            <p:cNvSpPr/>
            <p:nvPr/>
          </p:nvSpPr>
          <p:spPr>
            <a:xfrm>
              <a:off x="4905425" y="3394138"/>
              <a:ext cx="131226" cy="153064"/>
            </a:xfrm>
            <a:custGeom>
              <a:rect b="b" l="l" r="r" t="t"/>
              <a:pathLst>
                <a:path extrusionOk="0" h="4668" w="4002">
                  <a:moveTo>
                    <a:pt x="977" y="0"/>
                  </a:moveTo>
                  <a:lnTo>
                    <a:pt x="763" y="2453"/>
                  </a:lnTo>
                  <a:cubicBezTo>
                    <a:pt x="287" y="2810"/>
                    <a:pt x="1" y="3406"/>
                    <a:pt x="1" y="4001"/>
                  </a:cubicBezTo>
                  <a:lnTo>
                    <a:pt x="1" y="4668"/>
                  </a:lnTo>
                  <a:lnTo>
                    <a:pt x="929" y="4668"/>
                  </a:lnTo>
                  <a:cubicBezTo>
                    <a:pt x="1191" y="4263"/>
                    <a:pt x="1572" y="4001"/>
                    <a:pt x="2001" y="4001"/>
                  </a:cubicBezTo>
                  <a:cubicBezTo>
                    <a:pt x="2430" y="4001"/>
                    <a:pt x="2835" y="4263"/>
                    <a:pt x="3073" y="4668"/>
                  </a:cubicBezTo>
                  <a:lnTo>
                    <a:pt x="4002" y="4668"/>
                  </a:lnTo>
                  <a:lnTo>
                    <a:pt x="4002" y="4001"/>
                  </a:lnTo>
                  <a:cubicBezTo>
                    <a:pt x="4002" y="3406"/>
                    <a:pt x="3740" y="2810"/>
                    <a:pt x="3239" y="2453"/>
                  </a:cubicBezTo>
                  <a:lnTo>
                    <a:pt x="3049" y="0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28" name="Google Shape;528;p44"/>
            <p:cNvSpPr/>
            <p:nvPr/>
          </p:nvSpPr>
          <p:spPr>
            <a:xfrm>
              <a:off x="4905425" y="3547173"/>
              <a:ext cx="131226" cy="66400"/>
            </a:xfrm>
            <a:custGeom>
              <a:rect b="b" l="l" r="r" t="t"/>
              <a:pathLst>
                <a:path extrusionOk="0" h="2025" w="4002">
                  <a:moveTo>
                    <a:pt x="2001" y="1"/>
                  </a:moveTo>
                  <a:cubicBezTo>
                    <a:pt x="1787" y="1"/>
                    <a:pt x="1572" y="191"/>
                    <a:pt x="1453" y="477"/>
                  </a:cubicBezTo>
                  <a:cubicBezTo>
                    <a:pt x="1406" y="596"/>
                    <a:pt x="1287" y="691"/>
                    <a:pt x="1144" y="691"/>
                  </a:cubicBezTo>
                  <a:lnTo>
                    <a:pt x="1" y="691"/>
                  </a:lnTo>
                  <a:lnTo>
                    <a:pt x="1" y="1358"/>
                  </a:lnTo>
                  <a:lnTo>
                    <a:pt x="1144" y="1358"/>
                  </a:lnTo>
                  <a:cubicBezTo>
                    <a:pt x="1287" y="1358"/>
                    <a:pt x="1406" y="1430"/>
                    <a:pt x="1453" y="1549"/>
                  </a:cubicBezTo>
                  <a:cubicBezTo>
                    <a:pt x="1572" y="1834"/>
                    <a:pt x="1787" y="2025"/>
                    <a:pt x="2001" y="2025"/>
                  </a:cubicBezTo>
                  <a:cubicBezTo>
                    <a:pt x="2239" y="2025"/>
                    <a:pt x="2454" y="1834"/>
                    <a:pt x="2573" y="1549"/>
                  </a:cubicBezTo>
                  <a:cubicBezTo>
                    <a:pt x="2620" y="1430"/>
                    <a:pt x="2739" y="1358"/>
                    <a:pt x="2882" y="1358"/>
                  </a:cubicBezTo>
                  <a:lnTo>
                    <a:pt x="4002" y="1358"/>
                  </a:lnTo>
                  <a:lnTo>
                    <a:pt x="4002" y="691"/>
                  </a:lnTo>
                  <a:lnTo>
                    <a:pt x="2882" y="691"/>
                  </a:lnTo>
                  <a:cubicBezTo>
                    <a:pt x="2739" y="691"/>
                    <a:pt x="2620" y="596"/>
                    <a:pt x="2573" y="477"/>
                  </a:cubicBezTo>
                  <a:cubicBezTo>
                    <a:pt x="2454" y="191"/>
                    <a:pt x="2239" y="1"/>
                    <a:pt x="2001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29" name="Google Shape;529;p44"/>
            <p:cNvSpPr/>
            <p:nvPr/>
          </p:nvSpPr>
          <p:spPr>
            <a:xfrm>
              <a:off x="4905425" y="3613542"/>
              <a:ext cx="131226" cy="87517"/>
            </a:xfrm>
            <a:custGeom>
              <a:rect b="b" l="l" r="r" t="t"/>
              <a:pathLst>
                <a:path extrusionOk="0" h="2669" w="4002">
                  <a:moveTo>
                    <a:pt x="1" y="1"/>
                  </a:moveTo>
                  <a:lnTo>
                    <a:pt x="1" y="2335"/>
                  </a:lnTo>
                  <a:cubicBezTo>
                    <a:pt x="1" y="2501"/>
                    <a:pt x="167" y="2668"/>
                    <a:pt x="334" y="2668"/>
                  </a:cubicBezTo>
                  <a:lnTo>
                    <a:pt x="3668" y="2668"/>
                  </a:lnTo>
                  <a:cubicBezTo>
                    <a:pt x="3859" y="2668"/>
                    <a:pt x="4002" y="2501"/>
                    <a:pt x="4002" y="2335"/>
                  </a:cubicBezTo>
                  <a:lnTo>
                    <a:pt x="4002" y="1"/>
                  </a:lnTo>
                  <a:lnTo>
                    <a:pt x="3073" y="1"/>
                  </a:lnTo>
                  <a:cubicBezTo>
                    <a:pt x="2835" y="406"/>
                    <a:pt x="2430" y="668"/>
                    <a:pt x="2001" y="668"/>
                  </a:cubicBezTo>
                  <a:cubicBezTo>
                    <a:pt x="1572" y="668"/>
                    <a:pt x="1191" y="406"/>
                    <a:pt x="929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30" name="Google Shape;530;p44"/>
            <p:cNvSpPr/>
            <p:nvPr/>
          </p:nvSpPr>
          <p:spPr>
            <a:xfrm>
              <a:off x="4927297" y="3326982"/>
              <a:ext cx="87484" cy="45316"/>
            </a:xfrm>
            <a:custGeom>
              <a:rect b="b" l="l" r="r" t="t"/>
              <a:pathLst>
                <a:path extrusionOk="0" h="1382" w="2668">
                  <a:moveTo>
                    <a:pt x="667" y="0"/>
                  </a:moveTo>
                  <a:cubicBezTo>
                    <a:pt x="310" y="0"/>
                    <a:pt x="1" y="310"/>
                    <a:pt x="1" y="667"/>
                  </a:cubicBezTo>
                  <a:lnTo>
                    <a:pt x="1" y="1048"/>
                  </a:lnTo>
                  <a:cubicBezTo>
                    <a:pt x="1" y="1238"/>
                    <a:pt x="167" y="1381"/>
                    <a:pt x="334" y="1381"/>
                  </a:cubicBezTo>
                  <a:lnTo>
                    <a:pt x="2334" y="1381"/>
                  </a:lnTo>
                  <a:cubicBezTo>
                    <a:pt x="2525" y="1381"/>
                    <a:pt x="2668" y="1238"/>
                    <a:pt x="2668" y="1048"/>
                  </a:cubicBezTo>
                  <a:lnTo>
                    <a:pt x="2668" y="667"/>
                  </a:lnTo>
                  <a:cubicBezTo>
                    <a:pt x="2668" y="310"/>
                    <a:pt x="2382" y="0"/>
                    <a:pt x="2001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531" name="Google Shape;531;p44"/>
          <p:cNvSpPr txBox="1"/>
          <p:nvPr/>
        </p:nvSpPr>
        <p:spPr>
          <a:xfrm>
            <a:off x="2007325" y="4437825"/>
            <a:ext cx="63963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>
                <a:solidFill>
                  <a:schemeClr val="dk1"/>
                </a:solidFill>
                <a:latin typeface="Big Shoulders Text"/>
                <a:ea typeface="Big Shoulders Text"/>
                <a:cs typeface="Big Shoulders Text"/>
                <a:sym typeface="Big Shoulders Text"/>
              </a:rPr>
              <a:t>This archetype stands out for its high predilection for </a:t>
            </a:r>
            <a:r>
              <a:rPr i="1" lang="en" sz="1300">
                <a:solidFill>
                  <a:schemeClr val="dk1"/>
                </a:solidFill>
                <a:latin typeface="Big Shoulders Text ExtraBold"/>
                <a:ea typeface="Big Shoulders Text ExtraBold"/>
                <a:cs typeface="Big Shoulders Text ExtraBold"/>
                <a:sym typeface="Big Shoulders Text ExtraBold"/>
              </a:rPr>
              <a:t>Wine</a:t>
            </a:r>
            <a:r>
              <a:rPr i="1" lang="en" sz="1300">
                <a:solidFill>
                  <a:schemeClr val="dk1"/>
                </a:solidFill>
                <a:latin typeface="Big Shoulders Text"/>
                <a:ea typeface="Big Shoulders Text"/>
                <a:cs typeface="Big Shoulders Text"/>
                <a:sym typeface="Big Shoulders Text"/>
              </a:rPr>
              <a:t> (100000 approx) and </a:t>
            </a:r>
            <a:r>
              <a:rPr i="1" lang="en" sz="1300">
                <a:solidFill>
                  <a:schemeClr val="dk1"/>
                </a:solidFill>
                <a:latin typeface="Big Shoulders Text ExtraBold"/>
                <a:ea typeface="Big Shoulders Text ExtraBold"/>
                <a:cs typeface="Big Shoulders Text ExtraBold"/>
                <a:sym typeface="Big Shoulders Text ExtraBold"/>
              </a:rPr>
              <a:t>Meat</a:t>
            </a:r>
            <a:r>
              <a:rPr i="1" lang="en" sz="1300">
                <a:solidFill>
                  <a:schemeClr val="dk1"/>
                </a:solidFill>
                <a:latin typeface="Big Shoulders Text"/>
                <a:ea typeface="Big Shoulders Text"/>
                <a:cs typeface="Big Shoulders Text"/>
                <a:sym typeface="Big Shoulders Text"/>
              </a:rPr>
              <a:t> (60000 approx)</a:t>
            </a:r>
            <a:endParaRPr i="1" sz="13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6" name="Google Shape;536;p45"/>
          <p:cNvGrpSpPr/>
          <p:nvPr/>
        </p:nvGrpSpPr>
        <p:grpSpPr>
          <a:xfrm>
            <a:off x="268965" y="1326482"/>
            <a:ext cx="3725961" cy="2672224"/>
            <a:chOff x="747725" y="1376475"/>
            <a:chExt cx="3741300" cy="2683225"/>
          </a:xfrm>
        </p:grpSpPr>
        <p:sp>
          <p:nvSpPr>
            <p:cNvPr id="537" name="Google Shape;537;p45"/>
            <p:cNvSpPr/>
            <p:nvPr/>
          </p:nvSpPr>
          <p:spPr>
            <a:xfrm>
              <a:off x="1992150" y="3998200"/>
              <a:ext cx="1252500" cy="61500"/>
            </a:xfrm>
            <a:prstGeom prst="roundRect">
              <a:avLst>
                <a:gd fmla="val 0" name="adj"/>
              </a:avLst>
            </a:prstGeom>
            <a:solidFill>
              <a:schemeClr val="dk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45"/>
            <p:cNvSpPr/>
            <p:nvPr/>
          </p:nvSpPr>
          <p:spPr>
            <a:xfrm>
              <a:off x="2453500" y="3680825"/>
              <a:ext cx="329700" cy="317400"/>
            </a:xfrm>
            <a:prstGeom prst="roundRect">
              <a:avLst>
                <a:gd fmla="val 0" name="adj"/>
              </a:avLst>
            </a:prstGeom>
            <a:solidFill>
              <a:schemeClr val="dk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45"/>
            <p:cNvSpPr/>
            <p:nvPr/>
          </p:nvSpPr>
          <p:spPr>
            <a:xfrm>
              <a:off x="747725" y="1376475"/>
              <a:ext cx="3741300" cy="2387400"/>
            </a:xfrm>
            <a:prstGeom prst="roundRect">
              <a:avLst>
                <a:gd fmla="val 0" name="adj"/>
              </a:avLst>
            </a:prstGeom>
            <a:solidFill>
              <a:schemeClr val="accent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540" name="Google Shape;540;p45"/>
          <p:cNvPicPr preferRelativeResize="0"/>
          <p:nvPr/>
        </p:nvPicPr>
        <p:blipFill rotWithShape="1">
          <a:blip r:embed="rId3">
            <a:alphaModFix/>
          </a:blip>
          <a:srcRect b="34123" l="0" r="0" t="1272"/>
          <a:stretch/>
        </p:blipFill>
        <p:spPr>
          <a:xfrm>
            <a:off x="430564" y="1548325"/>
            <a:ext cx="3403173" cy="1937246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41" name="Google Shape;541;p45"/>
          <p:cNvSpPr txBox="1"/>
          <p:nvPr>
            <p:ph type="title"/>
          </p:nvPr>
        </p:nvSpPr>
        <p:spPr>
          <a:xfrm>
            <a:off x="918294" y="341525"/>
            <a:ext cx="2427300" cy="55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2"/>
                </a:solidFill>
              </a:rPr>
              <a:t>BUYER PERSONAS</a:t>
            </a:r>
            <a:endParaRPr sz="2200">
              <a:solidFill>
                <a:schemeClr val="lt2"/>
              </a:solidFill>
            </a:endParaRPr>
          </a:p>
        </p:txBody>
      </p:sp>
      <p:sp>
        <p:nvSpPr>
          <p:cNvPr id="542" name="Google Shape;542;p45"/>
          <p:cNvSpPr txBox="1"/>
          <p:nvPr>
            <p:ph type="title"/>
          </p:nvPr>
        </p:nvSpPr>
        <p:spPr>
          <a:xfrm>
            <a:off x="3345549" y="331150"/>
            <a:ext cx="5132400" cy="55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accent1"/>
                </a:solidFill>
              </a:rPr>
              <a:t>Adult</a:t>
            </a:r>
            <a:r>
              <a:rPr lang="en" sz="2200">
                <a:solidFill>
                  <a:schemeClr val="accent1"/>
                </a:solidFill>
              </a:rPr>
              <a:t> / In a relation / University Grade</a:t>
            </a:r>
            <a:endParaRPr sz="2200">
              <a:solidFill>
                <a:schemeClr val="accent1"/>
              </a:solidFill>
            </a:endParaRPr>
          </a:p>
        </p:txBody>
      </p:sp>
      <p:sp>
        <p:nvSpPr>
          <p:cNvPr id="543" name="Google Shape;543;p45"/>
          <p:cNvSpPr txBox="1"/>
          <p:nvPr/>
        </p:nvSpPr>
        <p:spPr>
          <a:xfrm>
            <a:off x="4643797" y="1242490"/>
            <a:ext cx="3301500" cy="48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Big Shoulders Text ExtraBold"/>
                <a:ea typeface="Big Shoulders Text ExtraBold"/>
                <a:cs typeface="Big Shoulders Text ExtraBold"/>
                <a:sym typeface="Big Shoulders Text ExtraBold"/>
              </a:rPr>
              <a:t>217</a:t>
            </a:r>
            <a:r>
              <a:rPr lang="en">
                <a:solidFill>
                  <a:schemeClr val="dk1"/>
                </a:solidFill>
                <a:latin typeface="Big Shoulders Text ExtraBold"/>
                <a:ea typeface="Big Shoulders Text ExtraBold"/>
                <a:cs typeface="Big Shoulders Text ExtraBold"/>
                <a:sym typeface="Big Shoulders Text ExtraBold"/>
              </a:rPr>
              <a:t> </a:t>
            </a:r>
            <a:r>
              <a:rPr lang="en">
                <a:solidFill>
                  <a:schemeClr val="dk1"/>
                </a:solidFill>
                <a:latin typeface="Big Shoulders Text"/>
                <a:ea typeface="Big Shoulders Text"/>
                <a:cs typeface="Big Shoulders Text"/>
                <a:sym typeface="Big Shoulders Text"/>
              </a:rPr>
              <a:t>Number of Clients</a:t>
            </a:r>
            <a:endParaRPr>
              <a:solidFill>
                <a:schemeClr val="dk1"/>
              </a:solidFill>
              <a:latin typeface="Big Shoulders Text"/>
              <a:ea typeface="Big Shoulders Text"/>
              <a:cs typeface="Big Shoulders Text"/>
              <a:sym typeface="Big Shoulders Text"/>
            </a:endParaRPr>
          </a:p>
        </p:txBody>
      </p:sp>
      <p:sp>
        <p:nvSpPr>
          <p:cNvPr id="544" name="Google Shape;544;p45"/>
          <p:cNvSpPr/>
          <p:nvPr/>
        </p:nvSpPr>
        <p:spPr>
          <a:xfrm>
            <a:off x="4384649" y="1460524"/>
            <a:ext cx="181500" cy="216300"/>
          </a:xfrm>
          <a:prstGeom prst="parallelogram">
            <a:avLst>
              <a:gd fmla="val 25000" name="adj"/>
            </a:avLst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545" name="Google Shape;545;p45"/>
          <p:cNvSpPr txBox="1"/>
          <p:nvPr/>
        </p:nvSpPr>
        <p:spPr>
          <a:xfrm>
            <a:off x="4643797" y="1859336"/>
            <a:ext cx="3301500" cy="48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Big Shoulders Text ExtraBold"/>
                <a:ea typeface="Big Shoulders Text ExtraBold"/>
                <a:cs typeface="Big Shoulders Text ExtraBold"/>
                <a:sym typeface="Big Shoulders Text ExtraBold"/>
              </a:rPr>
              <a:t>42</a:t>
            </a:r>
            <a:r>
              <a:rPr lang="en">
                <a:solidFill>
                  <a:schemeClr val="dk1"/>
                </a:solidFill>
                <a:latin typeface="Big Shoulders Text ExtraBold"/>
                <a:ea typeface="Big Shoulders Text ExtraBold"/>
                <a:cs typeface="Big Shoulders Text ExtraBold"/>
                <a:sym typeface="Big Shoulders Text ExtraBold"/>
              </a:rPr>
              <a:t> </a:t>
            </a:r>
            <a:r>
              <a:rPr lang="en">
                <a:solidFill>
                  <a:schemeClr val="dk1"/>
                </a:solidFill>
                <a:latin typeface="Big Shoulders Text"/>
                <a:ea typeface="Big Shoulders Text"/>
                <a:cs typeface="Big Shoulders Text"/>
                <a:sym typeface="Big Shoulders Text"/>
              </a:rPr>
              <a:t>Years Old</a:t>
            </a:r>
            <a:endParaRPr>
              <a:solidFill>
                <a:schemeClr val="dk1"/>
              </a:solidFill>
              <a:latin typeface="Big Shoulders Text"/>
              <a:ea typeface="Big Shoulders Text"/>
              <a:cs typeface="Big Shoulders Text"/>
              <a:sym typeface="Big Shoulders Text"/>
            </a:endParaRPr>
          </a:p>
        </p:txBody>
      </p:sp>
      <p:sp>
        <p:nvSpPr>
          <p:cNvPr id="546" name="Google Shape;546;p45"/>
          <p:cNvSpPr/>
          <p:nvPr/>
        </p:nvSpPr>
        <p:spPr>
          <a:xfrm>
            <a:off x="4384649" y="2073786"/>
            <a:ext cx="181500" cy="216300"/>
          </a:xfrm>
          <a:prstGeom prst="parallelogram">
            <a:avLst>
              <a:gd fmla="val 25000" name="adj"/>
            </a:avLst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547" name="Google Shape;547;p45"/>
          <p:cNvSpPr txBox="1"/>
          <p:nvPr/>
        </p:nvSpPr>
        <p:spPr>
          <a:xfrm>
            <a:off x="4643797" y="2507628"/>
            <a:ext cx="3301500" cy="48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Big Shoulders Text ExtraBold"/>
                <a:ea typeface="Big Shoulders Text ExtraBold"/>
                <a:cs typeface="Big Shoulders Text ExtraBold"/>
                <a:sym typeface="Big Shoulders Text ExtraBold"/>
              </a:rPr>
              <a:t>3938</a:t>
            </a:r>
            <a:r>
              <a:rPr lang="en">
                <a:solidFill>
                  <a:schemeClr val="dk1"/>
                </a:solidFill>
                <a:latin typeface="Big Shoulders Text ExtraBold"/>
                <a:ea typeface="Big Shoulders Text ExtraBold"/>
                <a:cs typeface="Big Shoulders Text ExtraBold"/>
                <a:sym typeface="Big Shoulders Text ExtraBold"/>
              </a:rPr>
              <a:t>.33 $/Month </a:t>
            </a:r>
            <a:r>
              <a:rPr lang="en">
                <a:solidFill>
                  <a:schemeClr val="dk1"/>
                </a:solidFill>
                <a:latin typeface="Big Shoulders Text"/>
                <a:ea typeface="Big Shoulders Text"/>
                <a:cs typeface="Big Shoulders Text"/>
                <a:sym typeface="Big Shoulders Text"/>
              </a:rPr>
              <a:t>Salary</a:t>
            </a:r>
            <a:endParaRPr>
              <a:solidFill>
                <a:schemeClr val="dk1"/>
              </a:solidFill>
              <a:latin typeface="Big Shoulders Text"/>
              <a:ea typeface="Big Shoulders Text"/>
              <a:cs typeface="Big Shoulders Text"/>
              <a:sym typeface="Big Shoulders Text"/>
            </a:endParaRPr>
          </a:p>
        </p:txBody>
      </p:sp>
      <p:sp>
        <p:nvSpPr>
          <p:cNvPr id="548" name="Google Shape;548;p45"/>
          <p:cNvSpPr/>
          <p:nvPr/>
        </p:nvSpPr>
        <p:spPr>
          <a:xfrm>
            <a:off x="4384649" y="2710243"/>
            <a:ext cx="181500" cy="216300"/>
          </a:xfrm>
          <a:prstGeom prst="parallelogram">
            <a:avLst>
              <a:gd fmla="val 25000" name="adj"/>
            </a:avLst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549" name="Google Shape;549;p45"/>
          <p:cNvSpPr txBox="1"/>
          <p:nvPr/>
        </p:nvSpPr>
        <p:spPr>
          <a:xfrm>
            <a:off x="4635925" y="3173578"/>
            <a:ext cx="3301500" cy="48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Big Shoulders Text ExtraBold"/>
                <a:ea typeface="Big Shoulders Text ExtraBold"/>
                <a:cs typeface="Big Shoulders Text ExtraBold"/>
                <a:sym typeface="Big Shoulders Text ExtraBold"/>
              </a:rPr>
              <a:t>1 </a:t>
            </a:r>
            <a:r>
              <a:rPr lang="en">
                <a:solidFill>
                  <a:schemeClr val="dk1"/>
                </a:solidFill>
                <a:latin typeface="Big Shoulders Text"/>
                <a:ea typeface="Big Shoulders Text"/>
                <a:cs typeface="Big Shoulders Text"/>
                <a:sym typeface="Big Shoulders Text"/>
              </a:rPr>
              <a:t>Children at home</a:t>
            </a:r>
            <a:endParaRPr>
              <a:solidFill>
                <a:schemeClr val="dk1"/>
              </a:solidFill>
              <a:latin typeface="Big Shoulders Text"/>
              <a:ea typeface="Big Shoulders Text"/>
              <a:cs typeface="Big Shoulders Text"/>
              <a:sym typeface="Big Shoulders Text"/>
            </a:endParaRPr>
          </a:p>
        </p:txBody>
      </p:sp>
      <p:sp>
        <p:nvSpPr>
          <p:cNvPr id="550" name="Google Shape;550;p45"/>
          <p:cNvSpPr/>
          <p:nvPr/>
        </p:nvSpPr>
        <p:spPr>
          <a:xfrm>
            <a:off x="4376777" y="3362500"/>
            <a:ext cx="181500" cy="216300"/>
          </a:xfrm>
          <a:prstGeom prst="parallelogram">
            <a:avLst>
              <a:gd fmla="val 25000" name="adj"/>
            </a:avLst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551" name="Google Shape;551;p45"/>
          <p:cNvSpPr txBox="1"/>
          <p:nvPr/>
        </p:nvSpPr>
        <p:spPr>
          <a:xfrm>
            <a:off x="6887597" y="1242490"/>
            <a:ext cx="3301500" cy="48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Big Shoulders Text ExtraBold"/>
                <a:ea typeface="Big Shoulders Text ExtraBold"/>
                <a:cs typeface="Big Shoulders Text ExtraBold"/>
                <a:sym typeface="Big Shoulders Text ExtraBold"/>
              </a:rPr>
              <a:t>48</a:t>
            </a:r>
            <a:r>
              <a:rPr lang="en">
                <a:solidFill>
                  <a:schemeClr val="dk1"/>
                </a:solidFill>
                <a:latin typeface="Big Shoulders Text ExtraBold"/>
                <a:ea typeface="Big Shoulders Text ExtraBold"/>
                <a:cs typeface="Big Shoulders Text ExtraBold"/>
                <a:sym typeface="Big Shoulders Text ExtraBold"/>
              </a:rPr>
              <a:t> </a:t>
            </a:r>
            <a:r>
              <a:rPr lang="en">
                <a:solidFill>
                  <a:schemeClr val="dk1"/>
                </a:solidFill>
                <a:latin typeface="Big Shoulders Text"/>
                <a:ea typeface="Big Shoulders Text"/>
                <a:cs typeface="Big Shoulders Text"/>
                <a:sym typeface="Big Shoulders Text"/>
              </a:rPr>
              <a:t>Days since last purchase</a:t>
            </a:r>
            <a:endParaRPr>
              <a:solidFill>
                <a:schemeClr val="dk1"/>
              </a:solidFill>
              <a:latin typeface="Big Shoulders Text"/>
              <a:ea typeface="Big Shoulders Text"/>
              <a:cs typeface="Big Shoulders Text"/>
              <a:sym typeface="Big Shoulders Text"/>
            </a:endParaRPr>
          </a:p>
        </p:txBody>
      </p:sp>
      <p:sp>
        <p:nvSpPr>
          <p:cNvPr id="552" name="Google Shape;552;p45"/>
          <p:cNvSpPr/>
          <p:nvPr/>
        </p:nvSpPr>
        <p:spPr>
          <a:xfrm>
            <a:off x="6628449" y="1460524"/>
            <a:ext cx="181500" cy="216300"/>
          </a:xfrm>
          <a:prstGeom prst="parallelogram">
            <a:avLst>
              <a:gd fmla="val 25000" name="adj"/>
            </a:avLst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553" name="Google Shape;553;p45"/>
          <p:cNvSpPr txBox="1"/>
          <p:nvPr/>
        </p:nvSpPr>
        <p:spPr>
          <a:xfrm>
            <a:off x="6887597" y="1859336"/>
            <a:ext cx="3301500" cy="48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Big Shoulders Text ExtraBold"/>
                <a:ea typeface="Big Shoulders Text ExtraBold"/>
                <a:cs typeface="Big Shoulders Text ExtraBold"/>
                <a:sym typeface="Big Shoulders Text ExtraBold"/>
              </a:rPr>
              <a:t>Good</a:t>
            </a:r>
            <a:r>
              <a:rPr lang="en">
                <a:solidFill>
                  <a:schemeClr val="dk1"/>
                </a:solidFill>
                <a:latin typeface="Big Shoulders Text ExtraBold"/>
                <a:ea typeface="Big Shoulders Text ExtraBold"/>
                <a:cs typeface="Big Shoulders Text ExtraBold"/>
                <a:sym typeface="Big Shoulders Text ExtraBold"/>
              </a:rPr>
              <a:t> </a:t>
            </a:r>
            <a:r>
              <a:rPr lang="en">
                <a:solidFill>
                  <a:schemeClr val="dk1"/>
                </a:solidFill>
                <a:latin typeface="Big Shoulders Text"/>
                <a:ea typeface="Big Shoulders Text"/>
                <a:cs typeface="Big Shoulders Text"/>
                <a:sym typeface="Big Shoulders Text"/>
              </a:rPr>
              <a:t>Type of Client</a:t>
            </a:r>
            <a:endParaRPr>
              <a:solidFill>
                <a:schemeClr val="dk1"/>
              </a:solidFill>
              <a:latin typeface="Big Shoulders Text"/>
              <a:ea typeface="Big Shoulders Text"/>
              <a:cs typeface="Big Shoulders Text"/>
              <a:sym typeface="Big Shoulders Text"/>
            </a:endParaRPr>
          </a:p>
        </p:txBody>
      </p:sp>
      <p:sp>
        <p:nvSpPr>
          <p:cNvPr id="554" name="Google Shape;554;p45"/>
          <p:cNvSpPr/>
          <p:nvPr/>
        </p:nvSpPr>
        <p:spPr>
          <a:xfrm>
            <a:off x="6628449" y="2073786"/>
            <a:ext cx="181500" cy="216300"/>
          </a:xfrm>
          <a:prstGeom prst="parallelogram">
            <a:avLst>
              <a:gd fmla="val 25000" name="adj"/>
            </a:avLst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555" name="Google Shape;555;p45"/>
          <p:cNvSpPr txBox="1"/>
          <p:nvPr/>
        </p:nvSpPr>
        <p:spPr>
          <a:xfrm>
            <a:off x="6887597" y="2507628"/>
            <a:ext cx="3301500" cy="48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Big Shoulders Text ExtraBold"/>
                <a:ea typeface="Big Shoulders Text ExtraBold"/>
                <a:cs typeface="Big Shoulders Text ExtraBold"/>
                <a:sym typeface="Big Shoulders Text ExtraBold"/>
              </a:rPr>
              <a:t>541 </a:t>
            </a:r>
            <a:r>
              <a:rPr lang="en">
                <a:solidFill>
                  <a:schemeClr val="dk1"/>
                </a:solidFill>
                <a:latin typeface="Big Shoulders Text ExtraBold"/>
                <a:ea typeface="Big Shoulders Text ExtraBold"/>
                <a:cs typeface="Big Shoulders Text ExtraBold"/>
                <a:sym typeface="Big Shoulders Text ExtraBold"/>
              </a:rPr>
              <a:t>$ </a:t>
            </a:r>
            <a:r>
              <a:rPr lang="en">
                <a:solidFill>
                  <a:schemeClr val="dk1"/>
                </a:solidFill>
                <a:latin typeface="Big Shoulders Text"/>
                <a:ea typeface="Big Shoulders Text"/>
                <a:cs typeface="Big Shoulders Text"/>
                <a:sym typeface="Big Shoulders Text"/>
              </a:rPr>
              <a:t>Total spent amount</a:t>
            </a:r>
            <a:endParaRPr>
              <a:solidFill>
                <a:schemeClr val="dk1"/>
              </a:solidFill>
              <a:latin typeface="Big Shoulders Text"/>
              <a:ea typeface="Big Shoulders Text"/>
              <a:cs typeface="Big Shoulders Text"/>
              <a:sym typeface="Big Shoulders Text"/>
            </a:endParaRPr>
          </a:p>
        </p:txBody>
      </p:sp>
      <p:sp>
        <p:nvSpPr>
          <p:cNvPr id="556" name="Google Shape;556;p45"/>
          <p:cNvSpPr/>
          <p:nvPr/>
        </p:nvSpPr>
        <p:spPr>
          <a:xfrm>
            <a:off x="6628449" y="2710243"/>
            <a:ext cx="181500" cy="216300"/>
          </a:xfrm>
          <a:prstGeom prst="parallelogram">
            <a:avLst>
              <a:gd fmla="val 25000" name="adj"/>
            </a:avLst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557" name="Google Shape;557;p45"/>
          <p:cNvSpPr txBox="1"/>
          <p:nvPr/>
        </p:nvSpPr>
        <p:spPr>
          <a:xfrm>
            <a:off x="6879725" y="3173578"/>
            <a:ext cx="3301500" cy="48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Big Shoulders Text ExtraBold"/>
                <a:ea typeface="Big Shoulders Text ExtraBold"/>
                <a:cs typeface="Big Shoulders Text ExtraBold"/>
                <a:sym typeface="Big Shoulders Text ExtraBold"/>
              </a:rPr>
              <a:t>1</a:t>
            </a:r>
            <a:r>
              <a:rPr lang="en">
                <a:solidFill>
                  <a:schemeClr val="dk1"/>
                </a:solidFill>
                <a:latin typeface="Big Shoulders Text ExtraBold"/>
                <a:ea typeface="Big Shoulders Text ExtraBold"/>
                <a:cs typeface="Big Shoulders Text ExtraBold"/>
                <a:sym typeface="Big Shoulders Text ExtraBold"/>
              </a:rPr>
              <a:t>1</a:t>
            </a:r>
            <a:r>
              <a:rPr lang="en">
                <a:solidFill>
                  <a:schemeClr val="dk1"/>
                </a:solidFill>
                <a:latin typeface="Big Shoulders Text ExtraBold"/>
                <a:ea typeface="Big Shoulders Text ExtraBold"/>
                <a:cs typeface="Big Shoulders Text ExtraBold"/>
                <a:sym typeface="Big Shoulders Text ExtraBold"/>
              </a:rPr>
              <a:t> </a:t>
            </a:r>
            <a:r>
              <a:rPr lang="en">
                <a:solidFill>
                  <a:schemeClr val="dk1"/>
                </a:solidFill>
                <a:latin typeface="Big Shoulders Text"/>
                <a:ea typeface="Big Shoulders Text"/>
                <a:cs typeface="Big Shoulders Text"/>
                <a:sym typeface="Big Shoulders Text"/>
              </a:rPr>
              <a:t>Purchases made</a:t>
            </a:r>
            <a:endParaRPr>
              <a:solidFill>
                <a:schemeClr val="dk1"/>
              </a:solidFill>
              <a:latin typeface="Big Shoulders Text"/>
              <a:ea typeface="Big Shoulders Text"/>
              <a:cs typeface="Big Shoulders Text"/>
              <a:sym typeface="Big Shoulders Text"/>
            </a:endParaRPr>
          </a:p>
        </p:txBody>
      </p:sp>
      <p:sp>
        <p:nvSpPr>
          <p:cNvPr id="558" name="Google Shape;558;p45"/>
          <p:cNvSpPr/>
          <p:nvPr/>
        </p:nvSpPr>
        <p:spPr>
          <a:xfrm>
            <a:off x="6620578" y="3362500"/>
            <a:ext cx="181500" cy="216300"/>
          </a:xfrm>
          <a:prstGeom prst="parallelogram">
            <a:avLst>
              <a:gd fmla="val 25000" name="adj"/>
            </a:avLst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559" name="Google Shape;559;p45"/>
          <p:cNvSpPr txBox="1"/>
          <p:nvPr/>
        </p:nvSpPr>
        <p:spPr>
          <a:xfrm>
            <a:off x="4635925" y="3708295"/>
            <a:ext cx="3301500" cy="48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Big Shoulders Text ExtraBold"/>
                <a:ea typeface="Big Shoulders Text ExtraBold"/>
                <a:cs typeface="Big Shoulders Text ExtraBold"/>
                <a:sym typeface="Big Shoulders Text ExtraBold"/>
              </a:rPr>
              <a:t>6</a:t>
            </a:r>
            <a:r>
              <a:rPr lang="en">
                <a:solidFill>
                  <a:schemeClr val="dk1"/>
                </a:solidFill>
                <a:latin typeface="Big Shoulders Text ExtraBold"/>
                <a:ea typeface="Big Shoulders Text ExtraBold"/>
                <a:cs typeface="Big Shoulders Text ExtraBold"/>
                <a:sym typeface="Big Shoulders Text ExtraBold"/>
              </a:rPr>
              <a:t> </a:t>
            </a:r>
            <a:r>
              <a:rPr lang="en">
                <a:solidFill>
                  <a:schemeClr val="dk1"/>
                </a:solidFill>
                <a:latin typeface="Big Shoulders Text"/>
                <a:ea typeface="Big Shoulders Text"/>
                <a:cs typeface="Big Shoulders Text"/>
                <a:sym typeface="Big Shoulders Text"/>
              </a:rPr>
              <a:t>Web visits per month</a:t>
            </a:r>
            <a:endParaRPr>
              <a:solidFill>
                <a:schemeClr val="dk1"/>
              </a:solidFill>
              <a:latin typeface="Big Shoulders Text"/>
              <a:ea typeface="Big Shoulders Text"/>
              <a:cs typeface="Big Shoulders Text"/>
              <a:sym typeface="Big Shoulders Text"/>
            </a:endParaRPr>
          </a:p>
        </p:txBody>
      </p:sp>
      <p:sp>
        <p:nvSpPr>
          <p:cNvPr id="560" name="Google Shape;560;p45"/>
          <p:cNvSpPr/>
          <p:nvPr/>
        </p:nvSpPr>
        <p:spPr>
          <a:xfrm>
            <a:off x="4376777" y="3897217"/>
            <a:ext cx="181500" cy="216300"/>
          </a:xfrm>
          <a:prstGeom prst="parallelogram">
            <a:avLst>
              <a:gd fmla="val 25000" name="adj"/>
            </a:avLst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561" name="Google Shape;561;p45"/>
          <p:cNvSpPr txBox="1"/>
          <p:nvPr/>
        </p:nvSpPr>
        <p:spPr>
          <a:xfrm>
            <a:off x="6879725" y="3708295"/>
            <a:ext cx="3301500" cy="48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Big Shoulders Text ExtraBold"/>
                <a:ea typeface="Big Shoulders Text ExtraBold"/>
                <a:cs typeface="Big Shoulders Text ExtraBold"/>
                <a:sym typeface="Big Shoulders Text ExtraBold"/>
              </a:rPr>
              <a:t>2 </a:t>
            </a:r>
            <a:r>
              <a:rPr lang="en">
                <a:solidFill>
                  <a:schemeClr val="dk1"/>
                </a:solidFill>
                <a:latin typeface="Big Shoulders Text"/>
                <a:ea typeface="Big Shoulders Text"/>
                <a:cs typeface="Big Shoulders Text"/>
                <a:sym typeface="Big Shoulders Text"/>
              </a:rPr>
              <a:t>Deals purchased</a:t>
            </a:r>
            <a:endParaRPr>
              <a:solidFill>
                <a:schemeClr val="dk1"/>
              </a:solidFill>
              <a:latin typeface="Big Shoulders Text"/>
              <a:ea typeface="Big Shoulders Text"/>
              <a:cs typeface="Big Shoulders Text"/>
              <a:sym typeface="Big Shoulders Text"/>
            </a:endParaRPr>
          </a:p>
        </p:txBody>
      </p:sp>
      <p:sp>
        <p:nvSpPr>
          <p:cNvPr id="562" name="Google Shape;562;p45"/>
          <p:cNvSpPr/>
          <p:nvPr/>
        </p:nvSpPr>
        <p:spPr>
          <a:xfrm>
            <a:off x="6620578" y="3897217"/>
            <a:ext cx="181500" cy="216300"/>
          </a:xfrm>
          <a:prstGeom prst="parallelogram">
            <a:avLst>
              <a:gd fmla="val 25000" name="adj"/>
            </a:avLst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grpSp>
        <p:nvGrpSpPr>
          <p:cNvPr id="563" name="Google Shape;563;p45"/>
          <p:cNvGrpSpPr/>
          <p:nvPr/>
        </p:nvGrpSpPr>
        <p:grpSpPr>
          <a:xfrm>
            <a:off x="1755635" y="4447474"/>
            <a:ext cx="251685" cy="369175"/>
            <a:chOff x="2830576" y="2712413"/>
            <a:chExt cx="240547" cy="373281"/>
          </a:xfrm>
        </p:grpSpPr>
        <p:sp>
          <p:nvSpPr>
            <p:cNvPr id="564" name="Google Shape;564;p45"/>
            <p:cNvSpPr/>
            <p:nvPr/>
          </p:nvSpPr>
          <p:spPr>
            <a:xfrm>
              <a:off x="2896191" y="2777995"/>
              <a:ext cx="109355" cy="242121"/>
            </a:xfrm>
            <a:custGeom>
              <a:rect b="b" l="l" r="r" t="t"/>
              <a:pathLst>
                <a:path extrusionOk="0" h="7384" w="3335">
                  <a:moveTo>
                    <a:pt x="1667" y="667"/>
                  </a:moveTo>
                  <a:cubicBezTo>
                    <a:pt x="2215" y="667"/>
                    <a:pt x="2667" y="1120"/>
                    <a:pt x="2667" y="1668"/>
                  </a:cubicBezTo>
                  <a:cubicBezTo>
                    <a:pt x="2667" y="2215"/>
                    <a:pt x="2215" y="2668"/>
                    <a:pt x="1667" y="2668"/>
                  </a:cubicBezTo>
                  <a:cubicBezTo>
                    <a:pt x="1119" y="2668"/>
                    <a:pt x="667" y="2215"/>
                    <a:pt x="667" y="1668"/>
                  </a:cubicBezTo>
                  <a:cubicBezTo>
                    <a:pt x="667" y="1120"/>
                    <a:pt x="1119" y="667"/>
                    <a:pt x="1667" y="667"/>
                  </a:cubicBezTo>
                  <a:close/>
                  <a:moveTo>
                    <a:pt x="1667" y="1"/>
                  </a:moveTo>
                  <a:cubicBezTo>
                    <a:pt x="762" y="1"/>
                    <a:pt x="0" y="739"/>
                    <a:pt x="0" y="1668"/>
                  </a:cubicBezTo>
                  <a:lnTo>
                    <a:pt x="0" y="6716"/>
                  </a:lnTo>
                  <a:cubicBezTo>
                    <a:pt x="0" y="7097"/>
                    <a:pt x="310" y="7383"/>
                    <a:pt x="667" y="7383"/>
                  </a:cubicBezTo>
                  <a:cubicBezTo>
                    <a:pt x="1048" y="7383"/>
                    <a:pt x="1334" y="7073"/>
                    <a:pt x="1334" y="6716"/>
                  </a:cubicBezTo>
                  <a:cubicBezTo>
                    <a:pt x="1357" y="5049"/>
                    <a:pt x="2120" y="4025"/>
                    <a:pt x="2643" y="3358"/>
                  </a:cubicBezTo>
                  <a:cubicBezTo>
                    <a:pt x="3096" y="2787"/>
                    <a:pt x="3334" y="2477"/>
                    <a:pt x="3334" y="1668"/>
                  </a:cubicBezTo>
                  <a:cubicBezTo>
                    <a:pt x="3334" y="739"/>
                    <a:pt x="2596" y="1"/>
                    <a:pt x="1667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65" name="Google Shape;565;p45"/>
            <p:cNvSpPr/>
            <p:nvPr/>
          </p:nvSpPr>
          <p:spPr>
            <a:xfrm>
              <a:off x="2939901" y="2821738"/>
              <a:ext cx="21904" cy="21871"/>
            </a:xfrm>
            <a:custGeom>
              <a:rect b="b" l="l" r="r" t="t"/>
              <a:pathLst>
                <a:path extrusionOk="0" h="667" w="668">
                  <a:moveTo>
                    <a:pt x="334" y="0"/>
                  </a:moveTo>
                  <a:cubicBezTo>
                    <a:pt x="167" y="0"/>
                    <a:pt x="1" y="143"/>
                    <a:pt x="1" y="334"/>
                  </a:cubicBezTo>
                  <a:cubicBezTo>
                    <a:pt x="1" y="524"/>
                    <a:pt x="167" y="667"/>
                    <a:pt x="334" y="667"/>
                  </a:cubicBezTo>
                  <a:cubicBezTo>
                    <a:pt x="525" y="667"/>
                    <a:pt x="667" y="524"/>
                    <a:pt x="667" y="334"/>
                  </a:cubicBezTo>
                  <a:cubicBezTo>
                    <a:pt x="667" y="143"/>
                    <a:pt x="525" y="0"/>
                    <a:pt x="334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66" name="Google Shape;566;p45"/>
            <p:cNvSpPr/>
            <p:nvPr/>
          </p:nvSpPr>
          <p:spPr>
            <a:xfrm>
              <a:off x="2830576" y="2712413"/>
              <a:ext cx="240547" cy="373281"/>
            </a:xfrm>
            <a:custGeom>
              <a:rect b="b" l="l" r="r" t="t"/>
              <a:pathLst>
                <a:path extrusionOk="0" h="11384" w="7336">
                  <a:moveTo>
                    <a:pt x="3668" y="1334"/>
                  </a:moveTo>
                  <a:cubicBezTo>
                    <a:pt x="4954" y="1334"/>
                    <a:pt x="6002" y="2382"/>
                    <a:pt x="6002" y="3668"/>
                  </a:cubicBezTo>
                  <a:cubicBezTo>
                    <a:pt x="6002" y="4715"/>
                    <a:pt x="5645" y="5192"/>
                    <a:pt x="5168" y="5787"/>
                  </a:cubicBezTo>
                  <a:cubicBezTo>
                    <a:pt x="4644" y="6430"/>
                    <a:pt x="4025" y="7287"/>
                    <a:pt x="4001" y="8716"/>
                  </a:cubicBezTo>
                  <a:cubicBezTo>
                    <a:pt x="4001" y="9454"/>
                    <a:pt x="3406" y="10050"/>
                    <a:pt x="2668" y="10050"/>
                  </a:cubicBezTo>
                  <a:cubicBezTo>
                    <a:pt x="1930" y="10050"/>
                    <a:pt x="1334" y="9454"/>
                    <a:pt x="1334" y="8716"/>
                  </a:cubicBezTo>
                  <a:lnTo>
                    <a:pt x="1334" y="3668"/>
                  </a:lnTo>
                  <a:cubicBezTo>
                    <a:pt x="1334" y="2382"/>
                    <a:pt x="2382" y="1334"/>
                    <a:pt x="3668" y="1334"/>
                  </a:cubicBezTo>
                  <a:close/>
                  <a:moveTo>
                    <a:pt x="3668" y="0"/>
                  </a:moveTo>
                  <a:cubicBezTo>
                    <a:pt x="1644" y="0"/>
                    <a:pt x="1" y="1643"/>
                    <a:pt x="1" y="3668"/>
                  </a:cubicBezTo>
                  <a:lnTo>
                    <a:pt x="1" y="8716"/>
                  </a:lnTo>
                  <a:cubicBezTo>
                    <a:pt x="1" y="10193"/>
                    <a:pt x="1191" y="11383"/>
                    <a:pt x="2668" y="11383"/>
                  </a:cubicBezTo>
                  <a:cubicBezTo>
                    <a:pt x="4144" y="11383"/>
                    <a:pt x="5335" y="10193"/>
                    <a:pt x="5335" y="8716"/>
                  </a:cubicBezTo>
                  <a:cubicBezTo>
                    <a:pt x="5359" y="7740"/>
                    <a:pt x="5740" y="7192"/>
                    <a:pt x="6216" y="6597"/>
                  </a:cubicBezTo>
                  <a:cubicBezTo>
                    <a:pt x="6740" y="5930"/>
                    <a:pt x="7335" y="5168"/>
                    <a:pt x="7335" y="3668"/>
                  </a:cubicBezTo>
                  <a:cubicBezTo>
                    <a:pt x="7335" y="1643"/>
                    <a:pt x="5692" y="0"/>
                    <a:pt x="3668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567" name="Google Shape;567;p45"/>
          <p:cNvGrpSpPr/>
          <p:nvPr/>
        </p:nvGrpSpPr>
        <p:grpSpPr>
          <a:xfrm>
            <a:off x="1238425" y="4427455"/>
            <a:ext cx="320307" cy="369962"/>
            <a:chOff x="4730518" y="3326982"/>
            <a:chExt cx="306133" cy="374077"/>
          </a:xfrm>
        </p:grpSpPr>
        <p:sp>
          <p:nvSpPr>
            <p:cNvPr id="568" name="Google Shape;568;p45"/>
            <p:cNvSpPr/>
            <p:nvPr/>
          </p:nvSpPr>
          <p:spPr>
            <a:xfrm>
              <a:off x="4730518" y="3394138"/>
              <a:ext cx="131226" cy="153064"/>
            </a:xfrm>
            <a:custGeom>
              <a:rect b="b" l="l" r="r" t="t"/>
              <a:pathLst>
                <a:path extrusionOk="0" h="4668" w="4002">
                  <a:moveTo>
                    <a:pt x="977" y="0"/>
                  </a:moveTo>
                  <a:lnTo>
                    <a:pt x="762" y="2453"/>
                  </a:lnTo>
                  <a:cubicBezTo>
                    <a:pt x="286" y="2810"/>
                    <a:pt x="0" y="3406"/>
                    <a:pt x="0" y="4001"/>
                  </a:cubicBezTo>
                  <a:lnTo>
                    <a:pt x="0" y="4668"/>
                  </a:lnTo>
                  <a:lnTo>
                    <a:pt x="929" y="4668"/>
                  </a:lnTo>
                  <a:cubicBezTo>
                    <a:pt x="1191" y="4263"/>
                    <a:pt x="1572" y="4001"/>
                    <a:pt x="2001" y="4001"/>
                  </a:cubicBezTo>
                  <a:cubicBezTo>
                    <a:pt x="2429" y="4001"/>
                    <a:pt x="2834" y="4263"/>
                    <a:pt x="3072" y="4668"/>
                  </a:cubicBezTo>
                  <a:lnTo>
                    <a:pt x="4001" y="4668"/>
                  </a:lnTo>
                  <a:lnTo>
                    <a:pt x="4001" y="4001"/>
                  </a:lnTo>
                  <a:cubicBezTo>
                    <a:pt x="4001" y="3406"/>
                    <a:pt x="3715" y="2810"/>
                    <a:pt x="3239" y="2453"/>
                  </a:cubicBezTo>
                  <a:lnTo>
                    <a:pt x="3025" y="0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69" name="Google Shape;569;p45"/>
            <p:cNvSpPr/>
            <p:nvPr/>
          </p:nvSpPr>
          <p:spPr>
            <a:xfrm>
              <a:off x="4730518" y="3547173"/>
              <a:ext cx="131226" cy="66400"/>
            </a:xfrm>
            <a:custGeom>
              <a:rect b="b" l="l" r="r" t="t"/>
              <a:pathLst>
                <a:path extrusionOk="0" h="2025" w="4002">
                  <a:moveTo>
                    <a:pt x="2001" y="1"/>
                  </a:moveTo>
                  <a:cubicBezTo>
                    <a:pt x="1786" y="1"/>
                    <a:pt x="1572" y="191"/>
                    <a:pt x="1453" y="477"/>
                  </a:cubicBezTo>
                  <a:cubicBezTo>
                    <a:pt x="1382" y="596"/>
                    <a:pt x="1262" y="691"/>
                    <a:pt x="1143" y="691"/>
                  </a:cubicBezTo>
                  <a:lnTo>
                    <a:pt x="0" y="691"/>
                  </a:lnTo>
                  <a:lnTo>
                    <a:pt x="0" y="1358"/>
                  </a:lnTo>
                  <a:lnTo>
                    <a:pt x="1143" y="1358"/>
                  </a:lnTo>
                  <a:cubicBezTo>
                    <a:pt x="1262" y="1358"/>
                    <a:pt x="1382" y="1430"/>
                    <a:pt x="1453" y="1549"/>
                  </a:cubicBezTo>
                  <a:cubicBezTo>
                    <a:pt x="1572" y="1834"/>
                    <a:pt x="1786" y="2025"/>
                    <a:pt x="2001" y="2025"/>
                  </a:cubicBezTo>
                  <a:cubicBezTo>
                    <a:pt x="2215" y="2025"/>
                    <a:pt x="2429" y="1834"/>
                    <a:pt x="2572" y="1549"/>
                  </a:cubicBezTo>
                  <a:cubicBezTo>
                    <a:pt x="2620" y="1430"/>
                    <a:pt x="2739" y="1358"/>
                    <a:pt x="2882" y="1358"/>
                  </a:cubicBezTo>
                  <a:lnTo>
                    <a:pt x="4001" y="1358"/>
                  </a:lnTo>
                  <a:lnTo>
                    <a:pt x="4001" y="691"/>
                  </a:lnTo>
                  <a:lnTo>
                    <a:pt x="2882" y="691"/>
                  </a:lnTo>
                  <a:cubicBezTo>
                    <a:pt x="2739" y="691"/>
                    <a:pt x="2620" y="596"/>
                    <a:pt x="2572" y="477"/>
                  </a:cubicBezTo>
                  <a:cubicBezTo>
                    <a:pt x="2429" y="191"/>
                    <a:pt x="2215" y="1"/>
                    <a:pt x="2001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70" name="Google Shape;570;p45"/>
            <p:cNvSpPr/>
            <p:nvPr/>
          </p:nvSpPr>
          <p:spPr>
            <a:xfrm>
              <a:off x="4730518" y="3613542"/>
              <a:ext cx="131226" cy="87517"/>
            </a:xfrm>
            <a:custGeom>
              <a:rect b="b" l="l" r="r" t="t"/>
              <a:pathLst>
                <a:path extrusionOk="0" h="2669" w="4002">
                  <a:moveTo>
                    <a:pt x="0" y="1"/>
                  </a:moveTo>
                  <a:lnTo>
                    <a:pt x="0" y="2335"/>
                  </a:lnTo>
                  <a:cubicBezTo>
                    <a:pt x="0" y="2501"/>
                    <a:pt x="143" y="2668"/>
                    <a:pt x="334" y="2668"/>
                  </a:cubicBezTo>
                  <a:lnTo>
                    <a:pt x="3668" y="2668"/>
                  </a:lnTo>
                  <a:cubicBezTo>
                    <a:pt x="3858" y="2668"/>
                    <a:pt x="4001" y="2501"/>
                    <a:pt x="4001" y="2335"/>
                  </a:cubicBezTo>
                  <a:lnTo>
                    <a:pt x="4001" y="1"/>
                  </a:lnTo>
                  <a:lnTo>
                    <a:pt x="3072" y="1"/>
                  </a:lnTo>
                  <a:cubicBezTo>
                    <a:pt x="2834" y="406"/>
                    <a:pt x="2429" y="668"/>
                    <a:pt x="2001" y="668"/>
                  </a:cubicBezTo>
                  <a:cubicBezTo>
                    <a:pt x="1572" y="668"/>
                    <a:pt x="1191" y="406"/>
                    <a:pt x="929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71" name="Google Shape;571;p45"/>
            <p:cNvSpPr/>
            <p:nvPr/>
          </p:nvSpPr>
          <p:spPr>
            <a:xfrm>
              <a:off x="4752390" y="3326982"/>
              <a:ext cx="87484" cy="45316"/>
            </a:xfrm>
            <a:custGeom>
              <a:rect b="b" l="l" r="r" t="t"/>
              <a:pathLst>
                <a:path extrusionOk="0" h="1382" w="2668">
                  <a:moveTo>
                    <a:pt x="667" y="0"/>
                  </a:moveTo>
                  <a:cubicBezTo>
                    <a:pt x="310" y="0"/>
                    <a:pt x="0" y="310"/>
                    <a:pt x="0" y="667"/>
                  </a:cubicBezTo>
                  <a:lnTo>
                    <a:pt x="0" y="1048"/>
                  </a:lnTo>
                  <a:cubicBezTo>
                    <a:pt x="0" y="1238"/>
                    <a:pt x="143" y="1381"/>
                    <a:pt x="333" y="1381"/>
                  </a:cubicBezTo>
                  <a:lnTo>
                    <a:pt x="2334" y="1381"/>
                  </a:lnTo>
                  <a:cubicBezTo>
                    <a:pt x="2524" y="1381"/>
                    <a:pt x="2667" y="1238"/>
                    <a:pt x="2667" y="1048"/>
                  </a:cubicBezTo>
                  <a:lnTo>
                    <a:pt x="2667" y="667"/>
                  </a:lnTo>
                  <a:cubicBezTo>
                    <a:pt x="2667" y="310"/>
                    <a:pt x="2382" y="0"/>
                    <a:pt x="2001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72" name="Google Shape;572;p45"/>
            <p:cNvSpPr/>
            <p:nvPr/>
          </p:nvSpPr>
          <p:spPr>
            <a:xfrm>
              <a:off x="4905425" y="3394138"/>
              <a:ext cx="131226" cy="153064"/>
            </a:xfrm>
            <a:custGeom>
              <a:rect b="b" l="l" r="r" t="t"/>
              <a:pathLst>
                <a:path extrusionOk="0" h="4668" w="4002">
                  <a:moveTo>
                    <a:pt x="977" y="0"/>
                  </a:moveTo>
                  <a:lnTo>
                    <a:pt x="763" y="2453"/>
                  </a:lnTo>
                  <a:cubicBezTo>
                    <a:pt x="287" y="2810"/>
                    <a:pt x="1" y="3406"/>
                    <a:pt x="1" y="4001"/>
                  </a:cubicBezTo>
                  <a:lnTo>
                    <a:pt x="1" y="4668"/>
                  </a:lnTo>
                  <a:lnTo>
                    <a:pt x="929" y="4668"/>
                  </a:lnTo>
                  <a:cubicBezTo>
                    <a:pt x="1191" y="4263"/>
                    <a:pt x="1572" y="4001"/>
                    <a:pt x="2001" y="4001"/>
                  </a:cubicBezTo>
                  <a:cubicBezTo>
                    <a:pt x="2430" y="4001"/>
                    <a:pt x="2835" y="4263"/>
                    <a:pt x="3073" y="4668"/>
                  </a:cubicBezTo>
                  <a:lnTo>
                    <a:pt x="4002" y="4668"/>
                  </a:lnTo>
                  <a:lnTo>
                    <a:pt x="4002" y="4001"/>
                  </a:lnTo>
                  <a:cubicBezTo>
                    <a:pt x="4002" y="3406"/>
                    <a:pt x="3740" y="2810"/>
                    <a:pt x="3239" y="2453"/>
                  </a:cubicBezTo>
                  <a:lnTo>
                    <a:pt x="3049" y="0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73" name="Google Shape;573;p45"/>
            <p:cNvSpPr/>
            <p:nvPr/>
          </p:nvSpPr>
          <p:spPr>
            <a:xfrm>
              <a:off x="4905425" y="3547173"/>
              <a:ext cx="131226" cy="66400"/>
            </a:xfrm>
            <a:custGeom>
              <a:rect b="b" l="l" r="r" t="t"/>
              <a:pathLst>
                <a:path extrusionOk="0" h="2025" w="4002">
                  <a:moveTo>
                    <a:pt x="2001" y="1"/>
                  </a:moveTo>
                  <a:cubicBezTo>
                    <a:pt x="1787" y="1"/>
                    <a:pt x="1572" y="191"/>
                    <a:pt x="1453" y="477"/>
                  </a:cubicBezTo>
                  <a:cubicBezTo>
                    <a:pt x="1406" y="596"/>
                    <a:pt x="1287" y="691"/>
                    <a:pt x="1144" y="691"/>
                  </a:cubicBezTo>
                  <a:lnTo>
                    <a:pt x="1" y="691"/>
                  </a:lnTo>
                  <a:lnTo>
                    <a:pt x="1" y="1358"/>
                  </a:lnTo>
                  <a:lnTo>
                    <a:pt x="1144" y="1358"/>
                  </a:lnTo>
                  <a:cubicBezTo>
                    <a:pt x="1287" y="1358"/>
                    <a:pt x="1406" y="1430"/>
                    <a:pt x="1453" y="1549"/>
                  </a:cubicBezTo>
                  <a:cubicBezTo>
                    <a:pt x="1572" y="1834"/>
                    <a:pt x="1787" y="2025"/>
                    <a:pt x="2001" y="2025"/>
                  </a:cubicBezTo>
                  <a:cubicBezTo>
                    <a:pt x="2239" y="2025"/>
                    <a:pt x="2454" y="1834"/>
                    <a:pt x="2573" y="1549"/>
                  </a:cubicBezTo>
                  <a:cubicBezTo>
                    <a:pt x="2620" y="1430"/>
                    <a:pt x="2739" y="1358"/>
                    <a:pt x="2882" y="1358"/>
                  </a:cubicBezTo>
                  <a:lnTo>
                    <a:pt x="4002" y="1358"/>
                  </a:lnTo>
                  <a:lnTo>
                    <a:pt x="4002" y="691"/>
                  </a:lnTo>
                  <a:lnTo>
                    <a:pt x="2882" y="691"/>
                  </a:lnTo>
                  <a:cubicBezTo>
                    <a:pt x="2739" y="691"/>
                    <a:pt x="2620" y="596"/>
                    <a:pt x="2573" y="477"/>
                  </a:cubicBezTo>
                  <a:cubicBezTo>
                    <a:pt x="2454" y="191"/>
                    <a:pt x="2239" y="1"/>
                    <a:pt x="2001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74" name="Google Shape;574;p45"/>
            <p:cNvSpPr/>
            <p:nvPr/>
          </p:nvSpPr>
          <p:spPr>
            <a:xfrm>
              <a:off x="4905425" y="3613542"/>
              <a:ext cx="131226" cy="87517"/>
            </a:xfrm>
            <a:custGeom>
              <a:rect b="b" l="l" r="r" t="t"/>
              <a:pathLst>
                <a:path extrusionOk="0" h="2669" w="4002">
                  <a:moveTo>
                    <a:pt x="1" y="1"/>
                  </a:moveTo>
                  <a:lnTo>
                    <a:pt x="1" y="2335"/>
                  </a:lnTo>
                  <a:cubicBezTo>
                    <a:pt x="1" y="2501"/>
                    <a:pt x="167" y="2668"/>
                    <a:pt x="334" y="2668"/>
                  </a:cubicBezTo>
                  <a:lnTo>
                    <a:pt x="3668" y="2668"/>
                  </a:lnTo>
                  <a:cubicBezTo>
                    <a:pt x="3859" y="2668"/>
                    <a:pt x="4002" y="2501"/>
                    <a:pt x="4002" y="2335"/>
                  </a:cubicBezTo>
                  <a:lnTo>
                    <a:pt x="4002" y="1"/>
                  </a:lnTo>
                  <a:lnTo>
                    <a:pt x="3073" y="1"/>
                  </a:lnTo>
                  <a:cubicBezTo>
                    <a:pt x="2835" y="406"/>
                    <a:pt x="2430" y="668"/>
                    <a:pt x="2001" y="668"/>
                  </a:cubicBezTo>
                  <a:cubicBezTo>
                    <a:pt x="1572" y="668"/>
                    <a:pt x="1191" y="406"/>
                    <a:pt x="929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75" name="Google Shape;575;p45"/>
            <p:cNvSpPr/>
            <p:nvPr/>
          </p:nvSpPr>
          <p:spPr>
            <a:xfrm>
              <a:off x="4927297" y="3326982"/>
              <a:ext cx="87484" cy="45316"/>
            </a:xfrm>
            <a:custGeom>
              <a:rect b="b" l="l" r="r" t="t"/>
              <a:pathLst>
                <a:path extrusionOk="0" h="1382" w="2668">
                  <a:moveTo>
                    <a:pt x="667" y="0"/>
                  </a:moveTo>
                  <a:cubicBezTo>
                    <a:pt x="310" y="0"/>
                    <a:pt x="1" y="310"/>
                    <a:pt x="1" y="667"/>
                  </a:cubicBezTo>
                  <a:lnTo>
                    <a:pt x="1" y="1048"/>
                  </a:lnTo>
                  <a:cubicBezTo>
                    <a:pt x="1" y="1238"/>
                    <a:pt x="167" y="1381"/>
                    <a:pt x="334" y="1381"/>
                  </a:cubicBezTo>
                  <a:lnTo>
                    <a:pt x="2334" y="1381"/>
                  </a:lnTo>
                  <a:cubicBezTo>
                    <a:pt x="2525" y="1381"/>
                    <a:pt x="2668" y="1238"/>
                    <a:pt x="2668" y="1048"/>
                  </a:cubicBezTo>
                  <a:lnTo>
                    <a:pt x="2668" y="667"/>
                  </a:lnTo>
                  <a:cubicBezTo>
                    <a:pt x="2668" y="310"/>
                    <a:pt x="2382" y="0"/>
                    <a:pt x="2001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576" name="Google Shape;576;p45"/>
          <p:cNvSpPr txBox="1"/>
          <p:nvPr/>
        </p:nvSpPr>
        <p:spPr>
          <a:xfrm>
            <a:off x="2007325" y="4437825"/>
            <a:ext cx="63963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>
                <a:solidFill>
                  <a:schemeClr val="dk1"/>
                </a:solidFill>
                <a:latin typeface="Big Shoulders Text"/>
                <a:ea typeface="Big Shoulders Text"/>
                <a:cs typeface="Big Shoulders Text"/>
                <a:sym typeface="Big Shoulders Text"/>
              </a:rPr>
              <a:t>The only “Adult” archetype in the top. Its decrease in </a:t>
            </a:r>
            <a:r>
              <a:rPr i="1" lang="en" sz="1300">
                <a:solidFill>
                  <a:schemeClr val="dk1"/>
                </a:solidFill>
                <a:latin typeface="Big Shoulders Text ExtraBold"/>
                <a:ea typeface="Big Shoulders Text ExtraBold"/>
                <a:cs typeface="Big Shoulders Text ExtraBold"/>
                <a:sym typeface="Big Shoulders Text ExtraBold"/>
              </a:rPr>
              <a:t>Wine</a:t>
            </a:r>
            <a:r>
              <a:rPr i="1" lang="en" sz="1300">
                <a:solidFill>
                  <a:schemeClr val="dk1"/>
                </a:solidFill>
                <a:latin typeface="Big Shoulders Text"/>
                <a:ea typeface="Big Shoulders Text"/>
                <a:cs typeface="Big Shoulders Text"/>
                <a:sym typeface="Big Shoulders Text"/>
              </a:rPr>
              <a:t> is considerable (less than 50000) but its decrease in </a:t>
            </a:r>
            <a:r>
              <a:rPr i="1" lang="en" sz="1300">
                <a:solidFill>
                  <a:schemeClr val="dk1"/>
                </a:solidFill>
                <a:latin typeface="Big Shoulders Text ExtraBold"/>
                <a:ea typeface="Big Shoulders Text ExtraBold"/>
                <a:cs typeface="Big Shoulders Text ExtraBold"/>
                <a:sym typeface="Big Shoulders Text ExtraBold"/>
              </a:rPr>
              <a:t>Meat</a:t>
            </a:r>
            <a:r>
              <a:rPr i="1" lang="en" sz="1300">
                <a:solidFill>
                  <a:schemeClr val="dk1"/>
                </a:solidFill>
                <a:latin typeface="Big Shoulders Text"/>
                <a:ea typeface="Big Shoulders Text"/>
                <a:cs typeface="Big Shoulders Text"/>
                <a:sym typeface="Big Shoulders Text"/>
              </a:rPr>
              <a:t> is less pronounced (20000 less than archetype 1)</a:t>
            </a:r>
            <a:endParaRPr i="1" sz="13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1" name="Google Shape;581;p46"/>
          <p:cNvGrpSpPr/>
          <p:nvPr/>
        </p:nvGrpSpPr>
        <p:grpSpPr>
          <a:xfrm>
            <a:off x="268965" y="1326482"/>
            <a:ext cx="3725961" cy="2672224"/>
            <a:chOff x="747725" y="1376475"/>
            <a:chExt cx="3741300" cy="2683225"/>
          </a:xfrm>
        </p:grpSpPr>
        <p:sp>
          <p:nvSpPr>
            <p:cNvPr id="582" name="Google Shape;582;p46"/>
            <p:cNvSpPr/>
            <p:nvPr/>
          </p:nvSpPr>
          <p:spPr>
            <a:xfrm>
              <a:off x="1992150" y="3998200"/>
              <a:ext cx="1252500" cy="61500"/>
            </a:xfrm>
            <a:prstGeom prst="roundRect">
              <a:avLst>
                <a:gd fmla="val 0" name="adj"/>
              </a:avLst>
            </a:prstGeom>
            <a:solidFill>
              <a:schemeClr val="dk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46"/>
            <p:cNvSpPr/>
            <p:nvPr/>
          </p:nvSpPr>
          <p:spPr>
            <a:xfrm>
              <a:off x="2453500" y="3680825"/>
              <a:ext cx="329700" cy="317400"/>
            </a:xfrm>
            <a:prstGeom prst="roundRect">
              <a:avLst>
                <a:gd fmla="val 0" name="adj"/>
              </a:avLst>
            </a:prstGeom>
            <a:solidFill>
              <a:schemeClr val="dk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46"/>
            <p:cNvSpPr/>
            <p:nvPr/>
          </p:nvSpPr>
          <p:spPr>
            <a:xfrm>
              <a:off x="747725" y="1376475"/>
              <a:ext cx="3741300" cy="2387400"/>
            </a:xfrm>
            <a:prstGeom prst="roundRect">
              <a:avLst>
                <a:gd fmla="val 0" name="adj"/>
              </a:avLst>
            </a:prstGeom>
            <a:solidFill>
              <a:schemeClr val="accent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585" name="Google Shape;585;p46"/>
          <p:cNvPicPr preferRelativeResize="0"/>
          <p:nvPr/>
        </p:nvPicPr>
        <p:blipFill rotWithShape="1">
          <a:blip r:embed="rId3">
            <a:alphaModFix/>
          </a:blip>
          <a:srcRect b="40318" l="0" r="0" t="3378"/>
          <a:stretch/>
        </p:blipFill>
        <p:spPr>
          <a:xfrm>
            <a:off x="430564" y="1548325"/>
            <a:ext cx="3403172" cy="1937246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86" name="Google Shape;586;p46"/>
          <p:cNvSpPr txBox="1"/>
          <p:nvPr>
            <p:ph type="title"/>
          </p:nvPr>
        </p:nvSpPr>
        <p:spPr>
          <a:xfrm>
            <a:off x="918294" y="341525"/>
            <a:ext cx="2427300" cy="55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2"/>
                </a:solidFill>
              </a:rPr>
              <a:t>BUYER PERSONAS</a:t>
            </a:r>
            <a:endParaRPr sz="2200">
              <a:solidFill>
                <a:schemeClr val="lt2"/>
              </a:solidFill>
            </a:endParaRPr>
          </a:p>
        </p:txBody>
      </p:sp>
      <p:sp>
        <p:nvSpPr>
          <p:cNvPr id="587" name="Google Shape;587;p46"/>
          <p:cNvSpPr txBox="1"/>
          <p:nvPr>
            <p:ph type="title"/>
          </p:nvPr>
        </p:nvSpPr>
        <p:spPr>
          <a:xfrm>
            <a:off x="3345549" y="331150"/>
            <a:ext cx="5132400" cy="55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accent1"/>
                </a:solidFill>
              </a:rPr>
              <a:t>Middle-Age</a:t>
            </a:r>
            <a:r>
              <a:rPr lang="en" sz="2200">
                <a:solidFill>
                  <a:schemeClr val="accent1"/>
                </a:solidFill>
              </a:rPr>
              <a:t> / Single / Post-Graduation</a:t>
            </a:r>
            <a:endParaRPr sz="2200">
              <a:solidFill>
                <a:schemeClr val="accent1"/>
              </a:solidFill>
            </a:endParaRPr>
          </a:p>
        </p:txBody>
      </p:sp>
      <p:sp>
        <p:nvSpPr>
          <p:cNvPr id="588" name="Google Shape;588;p46"/>
          <p:cNvSpPr txBox="1"/>
          <p:nvPr/>
        </p:nvSpPr>
        <p:spPr>
          <a:xfrm>
            <a:off x="4643797" y="1242490"/>
            <a:ext cx="3301500" cy="48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Big Shoulders Text ExtraBold"/>
                <a:ea typeface="Big Shoulders Text ExtraBold"/>
                <a:cs typeface="Big Shoulders Text ExtraBold"/>
                <a:sym typeface="Big Shoulders Text ExtraBold"/>
              </a:rPr>
              <a:t>162</a:t>
            </a:r>
            <a:r>
              <a:rPr lang="en">
                <a:solidFill>
                  <a:schemeClr val="dk1"/>
                </a:solidFill>
                <a:latin typeface="Big Shoulders Text ExtraBold"/>
                <a:ea typeface="Big Shoulders Text ExtraBold"/>
                <a:cs typeface="Big Shoulders Text ExtraBold"/>
                <a:sym typeface="Big Shoulders Text ExtraBold"/>
              </a:rPr>
              <a:t> </a:t>
            </a:r>
            <a:r>
              <a:rPr lang="en">
                <a:solidFill>
                  <a:schemeClr val="dk1"/>
                </a:solidFill>
                <a:latin typeface="Big Shoulders Text"/>
                <a:ea typeface="Big Shoulders Text"/>
                <a:cs typeface="Big Shoulders Text"/>
                <a:sym typeface="Big Shoulders Text"/>
              </a:rPr>
              <a:t>Number of Clients</a:t>
            </a:r>
            <a:endParaRPr>
              <a:solidFill>
                <a:schemeClr val="dk1"/>
              </a:solidFill>
              <a:latin typeface="Big Shoulders Text"/>
              <a:ea typeface="Big Shoulders Text"/>
              <a:cs typeface="Big Shoulders Text"/>
              <a:sym typeface="Big Shoulders Text"/>
            </a:endParaRPr>
          </a:p>
        </p:txBody>
      </p:sp>
      <p:sp>
        <p:nvSpPr>
          <p:cNvPr id="589" name="Google Shape;589;p46"/>
          <p:cNvSpPr/>
          <p:nvPr/>
        </p:nvSpPr>
        <p:spPr>
          <a:xfrm>
            <a:off x="4384649" y="1460524"/>
            <a:ext cx="181500" cy="216300"/>
          </a:xfrm>
          <a:prstGeom prst="parallelogram">
            <a:avLst>
              <a:gd fmla="val 25000" name="adj"/>
            </a:avLst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590" name="Google Shape;590;p46"/>
          <p:cNvSpPr txBox="1"/>
          <p:nvPr/>
        </p:nvSpPr>
        <p:spPr>
          <a:xfrm>
            <a:off x="4643797" y="1859336"/>
            <a:ext cx="3301500" cy="48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Big Shoulders Text ExtraBold"/>
                <a:ea typeface="Big Shoulders Text ExtraBold"/>
                <a:cs typeface="Big Shoulders Text ExtraBold"/>
                <a:sym typeface="Big Shoulders Text ExtraBold"/>
              </a:rPr>
              <a:t>56</a:t>
            </a:r>
            <a:r>
              <a:rPr lang="en">
                <a:solidFill>
                  <a:schemeClr val="dk1"/>
                </a:solidFill>
                <a:latin typeface="Big Shoulders Text ExtraBold"/>
                <a:ea typeface="Big Shoulders Text ExtraBold"/>
                <a:cs typeface="Big Shoulders Text ExtraBold"/>
                <a:sym typeface="Big Shoulders Text ExtraBold"/>
              </a:rPr>
              <a:t> </a:t>
            </a:r>
            <a:r>
              <a:rPr lang="en">
                <a:solidFill>
                  <a:schemeClr val="dk1"/>
                </a:solidFill>
                <a:latin typeface="Big Shoulders Text"/>
                <a:ea typeface="Big Shoulders Text"/>
                <a:cs typeface="Big Shoulders Text"/>
                <a:sym typeface="Big Shoulders Text"/>
              </a:rPr>
              <a:t>Years Old</a:t>
            </a:r>
            <a:endParaRPr>
              <a:solidFill>
                <a:schemeClr val="dk1"/>
              </a:solidFill>
              <a:latin typeface="Big Shoulders Text"/>
              <a:ea typeface="Big Shoulders Text"/>
              <a:cs typeface="Big Shoulders Text"/>
              <a:sym typeface="Big Shoulders Text"/>
            </a:endParaRPr>
          </a:p>
        </p:txBody>
      </p:sp>
      <p:sp>
        <p:nvSpPr>
          <p:cNvPr id="591" name="Google Shape;591;p46"/>
          <p:cNvSpPr/>
          <p:nvPr/>
        </p:nvSpPr>
        <p:spPr>
          <a:xfrm>
            <a:off x="4384649" y="2073786"/>
            <a:ext cx="181500" cy="216300"/>
          </a:xfrm>
          <a:prstGeom prst="parallelogram">
            <a:avLst>
              <a:gd fmla="val 25000" name="adj"/>
            </a:avLst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592" name="Google Shape;592;p46"/>
          <p:cNvSpPr txBox="1"/>
          <p:nvPr/>
        </p:nvSpPr>
        <p:spPr>
          <a:xfrm>
            <a:off x="4643797" y="2507628"/>
            <a:ext cx="3301500" cy="48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Big Shoulders Text ExtraBold"/>
                <a:ea typeface="Big Shoulders Text ExtraBold"/>
                <a:cs typeface="Big Shoulders Text ExtraBold"/>
                <a:sym typeface="Big Shoulders Text ExtraBold"/>
              </a:rPr>
              <a:t>4371.08</a:t>
            </a:r>
            <a:r>
              <a:rPr lang="en">
                <a:solidFill>
                  <a:schemeClr val="dk1"/>
                </a:solidFill>
                <a:latin typeface="Big Shoulders Text ExtraBold"/>
                <a:ea typeface="Big Shoulders Text ExtraBold"/>
                <a:cs typeface="Big Shoulders Text ExtraBold"/>
                <a:sym typeface="Big Shoulders Text ExtraBold"/>
              </a:rPr>
              <a:t> $/Month </a:t>
            </a:r>
            <a:r>
              <a:rPr lang="en">
                <a:solidFill>
                  <a:schemeClr val="dk1"/>
                </a:solidFill>
                <a:latin typeface="Big Shoulders Text"/>
                <a:ea typeface="Big Shoulders Text"/>
                <a:cs typeface="Big Shoulders Text"/>
                <a:sym typeface="Big Shoulders Text"/>
              </a:rPr>
              <a:t>Salary</a:t>
            </a:r>
            <a:endParaRPr>
              <a:solidFill>
                <a:schemeClr val="dk1"/>
              </a:solidFill>
              <a:latin typeface="Big Shoulders Text"/>
              <a:ea typeface="Big Shoulders Text"/>
              <a:cs typeface="Big Shoulders Text"/>
              <a:sym typeface="Big Shoulders Text"/>
            </a:endParaRPr>
          </a:p>
        </p:txBody>
      </p:sp>
      <p:sp>
        <p:nvSpPr>
          <p:cNvPr id="593" name="Google Shape;593;p46"/>
          <p:cNvSpPr/>
          <p:nvPr/>
        </p:nvSpPr>
        <p:spPr>
          <a:xfrm>
            <a:off x="4384649" y="2710243"/>
            <a:ext cx="181500" cy="216300"/>
          </a:xfrm>
          <a:prstGeom prst="parallelogram">
            <a:avLst>
              <a:gd fmla="val 25000" name="adj"/>
            </a:avLst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594" name="Google Shape;594;p46"/>
          <p:cNvSpPr txBox="1"/>
          <p:nvPr/>
        </p:nvSpPr>
        <p:spPr>
          <a:xfrm>
            <a:off x="4635925" y="3173578"/>
            <a:ext cx="3301500" cy="48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Big Shoulders Text ExtraBold"/>
                <a:ea typeface="Big Shoulders Text ExtraBold"/>
                <a:cs typeface="Big Shoulders Text ExtraBold"/>
                <a:sym typeface="Big Shoulders Text ExtraBold"/>
              </a:rPr>
              <a:t>1 </a:t>
            </a:r>
            <a:r>
              <a:rPr lang="en">
                <a:solidFill>
                  <a:schemeClr val="dk1"/>
                </a:solidFill>
                <a:latin typeface="Big Shoulders Text"/>
                <a:ea typeface="Big Shoulders Text"/>
                <a:cs typeface="Big Shoulders Text"/>
                <a:sym typeface="Big Shoulders Text"/>
              </a:rPr>
              <a:t>Children at home</a:t>
            </a:r>
            <a:endParaRPr>
              <a:solidFill>
                <a:schemeClr val="dk1"/>
              </a:solidFill>
              <a:latin typeface="Big Shoulders Text"/>
              <a:ea typeface="Big Shoulders Text"/>
              <a:cs typeface="Big Shoulders Text"/>
              <a:sym typeface="Big Shoulders Text"/>
            </a:endParaRPr>
          </a:p>
        </p:txBody>
      </p:sp>
      <p:sp>
        <p:nvSpPr>
          <p:cNvPr id="595" name="Google Shape;595;p46"/>
          <p:cNvSpPr/>
          <p:nvPr/>
        </p:nvSpPr>
        <p:spPr>
          <a:xfrm>
            <a:off x="4376777" y="3362500"/>
            <a:ext cx="181500" cy="216300"/>
          </a:xfrm>
          <a:prstGeom prst="parallelogram">
            <a:avLst>
              <a:gd fmla="val 25000" name="adj"/>
            </a:avLst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596" name="Google Shape;596;p46"/>
          <p:cNvSpPr txBox="1"/>
          <p:nvPr/>
        </p:nvSpPr>
        <p:spPr>
          <a:xfrm>
            <a:off x="6887597" y="1242490"/>
            <a:ext cx="3301500" cy="48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Big Shoulders Text ExtraBold"/>
                <a:ea typeface="Big Shoulders Text ExtraBold"/>
                <a:cs typeface="Big Shoulders Text ExtraBold"/>
                <a:sym typeface="Big Shoulders Text ExtraBold"/>
              </a:rPr>
              <a:t>50</a:t>
            </a:r>
            <a:r>
              <a:rPr lang="en">
                <a:solidFill>
                  <a:schemeClr val="dk1"/>
                </a:solidFill>
                <a:latin typeface="Big Shoulders Text ExtraBold"/>
                <a:ea typeface="Big Shoulders Text ExtraBold"/>
                <a:cs typeface="Big Shoulders Text ExtraBold"/>
                <a:sym typeface="Big Shoulders Text ExtraBold"/>
              </a:rPr>
              <a:t> </a:t>
            </a:r>
            <a:r>
              <a:rPr lang="en">
                <a:solidFill>
                  <a:schemeClr val="dk1"/>
                </a:solidFill>
                <a:latin typeface="Big Shoulders Text"/>
                <a:ea typeface="Big Shoulders Text"/>
                <a:cs typeface="Big Shoulders Text"/>
                <a:sym typeface="Big Shoulders Text"/>
              </a:rPr>
              <a:t>Days since last purchase</a:t>
            </a:r>
            <a:endParaRPr>
              <a:solidFill>
                <a:schemeClr val="dk1"/>
              </a:solidFill>
              <a:latin typeface="Big Shoulders Text"/>
              <a:ea typeface="Big Shoulders Text"/>
              <a:cs typeface="Big Shoulders Text"/>
              <a:sym typeface="Big Shoulders Text"/>
            </a:endParaRPr>
          </a:p>
        </p:txBody>
      </p:sp>
      <p:sp>
        <p:nvSpPr>
          <p:cNvPr id="597" name="Google Shape;597;p46"/>
          <p:cNvSpPr/>
          <p:nvPr/>
        </p:nvSpPr>
        <p:spPr>
          <a:xfrm>
            <a:off x="6628449" y="1460524"/>
            <a:ext cx="181500" cy="216300"/>
          </a:xfrm>
          <a:prstGeom prst="parallelogram">
            <a:avLst>
              <a:gd fmla="val 25000" name="adj"/>
            </a:avLst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598" name="Google Shape;598;p46"/>
          <p:cNvSpPr txBox="1"/>
          <p:nvPr/>
        </p:nvSpPr>
        <p:spPr>
          <a:xfrm>
            <a:off x="6887597" y="1859336"/>
            <a:ext cx="3301500" cy="48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Big Shoulders Text ExtraBold"/>
                <a:ea typeface="Big Shoulders Text ExtraBold"/>
                <a:cs typeface="Big Shoulders Text ExtraBold"/>
                <a:sym typeface="Big Shoulders Text ExtraBold"/>
              </a:rPr>
              <a:t>Regular </a:t>
            </a:r>
            <a:r>
              <a:rPr lang="en">
                <a:solidFill>
                  <a:schemeClr val="dk1"/>
                </a:solidFill>
                <a:latin typeface="Big Shoulders Text"/>
                <a:ea typeface="Big Shoulders Text"/>
                <a:cs typeface="Big Shoulders Text"/>
                <a:sym typeface="Big Shoulders Text"/>
              </a:rPr>
              <a:t>Type of Client</a:t>
            </a:r>
            <a:endParaRPr>
              <a:solidFill>
                <a:schemeClr val="dk1"/>
              </a:solidFill>
              <a:latin typeface="Big Shoulders Text"/>
              <a:ea typeface="Big Shoulders Text"/>
              <a:cs typeface="Big Shoulders Text"/>
              <a:sym typeface="Big Shoulders Text"/>
            </a:endParaRPr>
          </a:p>
        </p:txBody>
      </p:sp>
      <p:sp>
        <p:nvSpPr>
          <p:cNvPr id="599" name="Google Shape;599;p46"/>
          <p:cNvSpPr/>
          <p:nvPr/>
        </p:nvSpPr>
        <p:spPr>
          <a:xfrm>
            <a:off x="6628449" y="2073786"/>
            <a:ext cx="181500" cy="216300"/>
          </a:xfrm>
          <a:prstGeom prst="parallelogram">
            <a:avLst>
              <a:gd fmla="val 25000" name="adj"/>
            </a:avLst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600" name="Google Shape;600;p46"/>
          <p:cNvSpPr txBox="1"/>
          <p:nvPr/>
        </p:nvSpPr>
        <p:spPr>
          <a:xfrm>
            <a:off x="6887597" y="2507628"/>
            <a:ext cx="3301500" cy="48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Big Shoulders Text ExtraBold"/>
                <a:ea typeface="Big Shoulders Text ExtraBold"/>
                <a:cs typeface="Big Shoulders Text ExtraBold"/>
                <a:sym typeface="Big Shoulders Text ExtraBold"/>
              </a:rPr>
              <a:t>642 </a:t>
            </a:r>
            <a:r>
              <a:rPr lang="en">
                <a:solidFill>
                  <a:schemeClr val="dk1"/>
                </a:solidFill>
                <a:latin typeface="Big Shoulders Text ExtraBold"/>
                <a:ea typeface="Big Shoulders Text ExtraBold"/>
                <a:cs typeface="Big Shoulders Text ExtraBold"/>
                <a:sym typeface="Big Shoulders Text ExtraBold"/>
              </a:rPr>
              <a:t>$ </a:t>
            </a:r>
            <a:r>
              <a:rPr lang="en">
                <a:solidFill>
                  <a:schemeClr val="dk1"/>
                </a:solidFill>
                <a:latin typeface="Big Shoulders Text"/>
                <a:ea typeface="Big Shoulders Text"/>
                <a:cs typeface="Big Shoulders Text"/>
                <a:sym typeface="Big Shoulders Text"/>
              </a:rPr>
              <a:t>Total spent amount</a:t>
            </a:r>
            <a:endParaRPr>
              <a:solidFill>
                <a:schemeClr val="dk1"/>
              </a:solidFill>
              <a:latin typeface="Big Shoulders Text"/>
              <a:ea typeface="Big Shoulders Text"/>
              <a:cs typeface="Big Shoulders Text"/>
              <a:sym typeface="Big Shoulders Text"/>
            </a:endParaRPr>
          </a:p>
        </p:txBody>
      </p:sp>
      <p:sp>
        <p:nvSpPr>
          <p:cNvPr id="601" name="Google Shape;601;p46"/>
          <p:cNvSpPr/>
          <p:nvPr/>
        </p:nvSpPr>
        <p:spPr>
          <a:xfrm>
            <a:off x="6628449" y="2710243"/>
            <a:ext cx="181500" cy="216300"/>
          </a:xfrm>
          <a:prstGeom prst="parallelogram">
            <a:avLst>
              <a:gd fmla="val 25000" name="adj"/>
            </a:avLst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602" name="Google Shape;602;p46"/>
          <p:cNvSpPr txBox="1"/>
          <p:nvPr/>
        </p:nvSpPr>
        <p:spPr>
          <a:xfrm>
            <a:off x="6879725" y="3173578"/>
            <a:ext cx="3301500" cy="48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Big Shoulders Text ExtraBold"/>
                <a:ea typeface="Big Shoulders Text ExtraBold"/>
                <a:cs typeface="Big Shoulders Text ExtraBold"/>
                <a:sym typeface="Big Shoulders Text ExtraBold"/>
              </a:rPr>
              <a:t>13 </a:t>
            </a:r>
            <a:r>
              <a:rPr lang="en">
                <a:solidFill>
                  <a:schemeClr val="dk1"/>
                </a:solidFill>
                <a:latin typeface="Big Shoulders Text"/>
                <a:ea typeface="Big Shoulders Text"/>
                <a:cs typeface="Big Shoulders Text"/>
                <a:sym typeface="Big Shoulders Text"/>
              </a:rPr>
              <a:t>Purchases made</a:t>
            </a:r>
            <a:endParaRPr>
              <a:solidFill>
                <a:schemeClr val="dk1"/>
              </a:solidFill>
              <a:latin typeface="Big Shoulders Text"/>
              <a:ea typeface="Big Shoulders Text"/>
              <a:cs typeface="Big Shoulders Text"/>
              <a:sym typeface="Big Shoulders Text"/>
            </a:endParaRPr>
          </a:p>
        </p:txBody>
      </p:sp>
      <p:sp>
        <p:nvSpPr>
          <p:cNvPr id="603" name="Google Shape;603;p46"/>
          <p:cNvSpPr/>
          <p:nvPr/>
        </p:nvSpPr>
        <p:spPr>
          <a:xfrm>
            <a:off x="6620578" y="3362500"/>
            <a:ext cx="181500" cy="216300"/>
          </a:xfrm>
          <a:prstGeom prst="parallelogram">
            <a:avLst>
              <a:gd fmla="val 25000" name="adj"/>
            </a:avLst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604" name="Google Shape;604;p46"/>
          <p:cNvSpPr txBox="1"/>
          <p:nvPr/>
        </p:nvSpPr>
        <p:spPr>
          <a:xfrm>
            <a:off x="4635925" y="3708295"/>
            <a:ext cx="3301500" cy="48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Big Shoulders Text ExtraBold"/>
                <a:ea typeface="Big Shoulders Text ExtraBold"/>
                <a:cs typeface="Big Shoulders Text ExtraBold"/>
                <a:sym typeface="Big Shoulders Text ExtraBold"/>
              </a:rPr>
              <a:t>5</a:t>
            </a:r>
            <a:r>
              <a:rPr lang="en">
                <a:solidFill>
                  <a:schemeClr val="dk1"/>
                </a:solidFill>
                <a:latin typeface="Big Shoulders Text ExtraBold"/>
                <a:ea typeface="Big Shoulders Text ExtraBold"/>
                <a:cs typeface="Big Shoulders Text ExtraBold"/>
                <a:sym typeface="Big Shoulders Text ExtraBold"/>
              </a:rPr>
              <a:t> </a:t>
            </a:r>
            <a:r>
              <a:rPr lang="en">
                <a:solidFill>
                  <a:schemeClr val="dk1"/>
                </a:solidFill>
                <a:latin typeface="Big Shoulders Text"/>
                <a:ea typeface="Big Shoulders Text"/>
                <a:cs typeface="Big Shoulders Text"/>
                <a:sym typeface="Big Shoulders Text"/>
              </a:rPr>
              <a:t>Web visits per month</a:t>
            </a:r>
            <a:endParaRPr>
              <a:solidFill>
                <a:schemeClr val="dk1"/>
              </a:solidFill>
              <a:latin typeface="Big Shoulders Text"/>
              <a:ea typeface="Big Shoulders Text"/>
              <a:cs typeface="Big Shoulders Text"/>
              <a:sym typeface="Big Shoulders Text"/>
            </a:endParaRPr>
          </a:p>
        </p:txBody>
      </p:sp>
      <p:sp>
        <p:nvSpPr>
          <p:cNvPr id="605" name="Google Shape;605;p46"/>
          <p:cNvSpPr/>
          <p:nvPr/>
        </p:nvSpPr>
        <p:spPr>
          <a:xfrm>
            <a:off x="4376777" y="3897217"/>
            <a:ext cx="181500" cy="216300"/>
          </a:xfrm>
          <a:prstGeom prst="parallelogram">
            <a:avLst>
              <a:gd fmla="val 25000" name="adj"/>
            </a:avLst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606" name="Google Shape;606;p46"/>
          <p:cNvSpPr txBox="1"/>
          <p:nvPr/>
        </p:nvSpPr>
        <p:spPr>
          <a:xfrm>
            <a:off x="6879725" y="3708295"/>
            <a:ext cx="3301500" cy="48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Big Shoulders Text ExtraBold"/>
                <a:ea typeface="Big Shoulders Text ExtraBold"/>
                <a:cs typeface="Big Shoulders Text ExtraBold"/>
                <a:sym typeface="Big Shoulders Text ExtraBold"/>
              </a:rPr>
              <a:t>2 </a:t>
            </a:r>
            <a:r>
              <a:rPr lang="en">
                <a:solidFill>
                  <a:schemeClr val="dk1"/>
                </a:solidFill>
                <a:latin typeface="Big Shoulders Text"/>
                <a:ea typeface="Big Shoulders Text"/>
                <a:cs typeface="Big Shoulders Text"/>
                <a:sym typeface="Big Shoulders Text"/>
              </a:rPr>
              <a:t>Deals purchased</a:t>
            </a:r>
            <a:endParaRPr>
              <a:solidFill>
                <a:schemeClr val="dk1"/>
              </a:solidFill>
              <a:latin typeface="Big Shoulders Text"/>
              <a:ea typeface="Big Shoulders Text"/>
              <a:cs typeface="Big Shoulders Text"/>
              <a:sym typeface="Big Shoulders Text"/>
            </a:endParaRPr>
          </a:p>
        </p:txBody>
      </p:sp>
      <p:sp>
        <p:nvSpPr>
          <p:cNvPr id="607" name="Google Shape;607;p46"/>
          <p:cNvSpPr/>
          <p:nvPr/>
        </p:nvSpPr>
        <p:spPr>
          <a:xfrm>
            <a:off x="6620578" y="3897217"/>
            <a:ext cx="181500" cy="216300"/>
          </a:xfrm>
          <a:prstGeom prst="parallelogram">
            <a:avLst>
              <a:gd fmla="val 25000" name="adj"/>
            </a:avLst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grpSp>
        <p:nvGrpSpPr>
          <p:cNvPr id="608" name="Google Shape;608;p46"/>
          <p:cNvGrpSpPr/>
          <p:nvPr/>
        </p:nvGrpSpPr>
        <p:grpSpPr>
          <a:xfrm>
            <a:off x="1755635" y="4447474"/>
            <a:ext cx="251685" cy="369175"/>
            <a:chOff x="2830576" y="2712413"/>
            <a:chExt cx="240547" cy="373281"/>
          </a:xfrm>
        </p:grpSpPr>
        <p:sp>
          <p:nvSpPr>
            <p:cNvPr id="609" name="Google Shape;609;p46"/>
            <p:cNvSpPr/>
            <p:nvPr/>
          </p:nvSpPr>
          <p:spPr>
            <a:xfrm>
              <a:off x="2896191" y="2777995"/>
              <a:ext cx="109355" cy="242121"/>
            </a:xfrm>
            <a:custGeom>
              <a:rect b="b" l="l" r="r" t="t"/>
              <a:pathLst>
                <a:path extrusionOk="0" h="7384" w="3335">
                  <a:moveTo>
                    <a:pt x="1667" y="667"/>
                  </a:moveTo>
                  <a:cubicBezTo>
                    <a:pt x="2215" y="667"/>
                    <a:pt x="2667" y="1120"/>
                    <a:pt x="2667" y="1668"/>
                  </a:cubicBezTo>
                  <a:cubicBezTo>
                    <a:pt x="2667" y="2215"/>
                    <a:pt x="2215" y="2668"/>
                    <a:pt x="1667" y="2668"/>
                  </a:cubicBezTo>
                  <a:cubicBezTo>
                    <a:pt x="1119" y="2668"/>
                    <a:pt x="667" y="2215"/>
                    <a:pt x="667" y="1668"/>
                  </a:cubicBezTo>
                  <a:cubicBezTo>
                    <a:pt x="667" y="1120"/>
                    <a:pt x="1119" y="667"/>
                    <a:pt x="1667" y="667"/>
                  </a:cubicBezTo>
                  <a:close/>
                  <a:moveTo>
                    <a:pt x="1667" y="1"/>
                  </a:moveTo>
                  <a:cubicBezTo>
                    <a:pt x="762" y="1"/>
                    <a:pt x="0" y="739"/>
                    <a:pt x="0" y="1668"/>
                  </a:cubicBezTo>
                  <a:lnTo>
                    <a:pt x="0" y="6716"/>
                  </a:lnTo>
                  <a:cubicBezTo>
                    <a:pt x="0" y="7097"/>
                    <a:pt x="310" y="7383"/>
                    <a:pt x="667" y="7383"/>
                  </a:cubicBezTo>
                  <a:cubicBezTo>
                    <a:pt x="1048" y="7383"/>
                    <a:pt x="1334" y="7073"/>
                    <a:pt x="1334" y="6716"/>
                  </a:cubicBezTo>
                  <a:cubicBezTo>
                    <a:pt x="1357" y="5049"/>
                    <a:pt x="2120" y="4025"/>
                    <a:pt x="2643" y="3358"/>
                  </a:cubicBezTo>
                  <a:cubicBezTo>
                    <a:pt x="3096" y="2787"/>
                    <a:pt x="3334" y="2477"/>
                    <a:pt x="3334" y="1668"/>
                  </a:cubicBezTo>
                  <a:cubicBezTo>
                    <a:pt x="3334" y="739"/>
                    <a:pt x="2596" y="1"/>
                    <a:pt x="1667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10" name="Google Shape;610;p46"/>
            <p:cNvSpPr/>
            <p:nvPr/>
          </p:nvSpPr>
          <p:spPr>
            <a:xfrm>
              <a:off x="2939901" y="2821738"/>
              <a:ext cx="21904" cy="21871"/>
            </a:xfrm>
            <a:custGeom>
              <a:rect b="b" l="l" r="r" t="t"/>
              <a:pathLst>
                <a:path extrusionOk="0" h="667" w="668">
                  <a:moveTo>
                    <a:pt x="334" y="0"/>
                  </a:moveTo>
                  <a:cubicBezTo>
                    <a:pt x="167" y="0"/>
                    <a:pt x="1" y="143"/>
                    <a:pt x="1" y="334"/>
                  </a:cubicBezTo>
                  <a:cubicBezTo>
                    <a:pt x="1" y="524"/>
                    <a:pt x="167" y="667"/>
                    <a:pt x="334" y="667"/>
                  </a:cubicBezTo>
                  <a:cubicBezTo>
                    <a:pt x="525" y="667"/>
                    <a:pt x="667" y="524"/>
                    <a:pt x="667" y="334"/>
                  </a:cubicBezTo>
                  <a:cubicBezTo>
                    <a:pt x="667" y="143"/>
                    <a:pt x="525" y="0"/>
                    <a:pt x="334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11" name="Google Shape;611;p46"/>
            <p:cNvSpPr/>
            <p:nvPr/>
          </p:nvSpPr>
          <p:spPr>
            <a:xfrm>
              <a:off x="2830576" y="2712413"/>
              <a:ext cx="240547" cy="373281"/>
            </a:xfrm>
            <a:custGeom>
              <a:rect b="b" l="l" r="r" t="t"/>
              <a:pathLst>
                <a:path extrusionOk="0" h="11384" w="7336">
                  <a:moveTo>
                    <a:pt x="3668" y="1334"/>
                  </a:moveTo>
                  <a:cubicBezTo>
                    <a:pt x="4954" y="1334"/>
                    <a:pt x="6002" y="2382"/>
                    <a:pt x="6002" y="3668"/>
                  </a:cubicBezTo>
                  <a:cubicBezTo>
                    <a:pt x="6002" y="4715"/>
                    <a:pt x="5645" y="5192"/>
                    <a:pt x="5168" y="5787"/>
                  </a:cubicBezTo>
                  <a:cubicBezTo>
                    <a:pt x="4644" y="6430"/>
                    <a:pt x="4025" y="7287"/>
                    <a:pt x="4001" y="8716"/>
                  </a:cubicBezTo>
                  <a:cubicBezTo>
                    <a:pt x="4001" y="9454"/>
                    <a:pt x="3406" y="10050"/>
                    <a:pt x="2668" y="10050"/>
                  </a:cubicBezTo>
                  <a:cubicBezTo>
                    <a:pt x="1930" y="10050"/>
                    <a:pt x="1334" y="9454"/>
                    <a:pt x="1334" y="8716"/>
                  </a:cubicBezTo>
                  <a:lnTo>
                    <a:pt x="1334" y="3668"/>
                  </a:lnTo>
                  <a:cubicBezTo>
                    <a:pt x="1334" y="2382"/>
                    <a:pt x="2382" y="1334"/>
                    <a:pt x="3668" y="1334"/>
                  </a:cubicBezTo>
                  <a:close/>
                  <a:moveTo>
                    <a:pt x="3668" y="0"/>
                  </a:moveTo>
                  <a:cubicBezTo>
                    <a:pt x="1644" y="0"/>
                    <a:pt x="1" y="1643"/>
                    <a:pt x="1" y="3668"/>
                  </a:cubicBezTo>
                  <a:lnTo>
                    <a:pt x="1" y="8716"/>
                  </a:lnTo>
                  <a:cubicBezTo>
                    <a:pt x="1" y="10193"/>
                    <a:pt x="1191" y="11383"/>
                    <a:pt x="2668" y="11383"/>
                  </a:cubicBezTo>
                  <a:cubicBezTo>
                    <a:pt x="4144" y="11383"/>
                    <a:pt x="5335" y="10193"/>
                    <a:pt x="5335" y="8716"/>
                  </a:cubicBezTo>
                  <a:cubicBezTo>
                    <a:pt x="5359" y="7740"/>
                    <a:pt x="5740" y="7192"/>
                    <a:pt x="6216" y="6597"/>
                  </a:cubicBezTo>
                  <a:cubicBezTo>
                    <a:pt x="6740" y="5930"/>
                    <a:pt x="7335" y="5168"/>
                    <a:pt x="7335" y="3668"/>
                  </a:cubicBezTo>
                  <a:cubicBezTo>
                    <a:pt x="7335" y="1643"/>
                    <a:pt x="5692" y="0"/>
                    <a:pt x="3668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612" name="Google Shape;612;p46"/>
          <p:cNvGrpSpPr/>
          <p:nvPr/>
        </p:nvGrpSpPr>
        <p:grpSpPr>
          <a:xfrm>
            <a:off x="1238425" y="4427455"/>
            <a:ext cx="320307" cy="369962"/>
            <a:chOff x="4730518" y="3326982"/>
            <a:chExt cx="306133" cy="374077"/>
          </a:xfrm>
        </p:grpSpPr>
        <p:sp>
          <p:nvSpPr>
            <p:cNvPr id="613" name="Google Shape;613;p46"/>
            <p:cNvSpPr/>
            <p:nvPr/>
          </p:nvSpPr>
          <p:spPr>
            <a:xfrm>
              <a:off x="4730518" y="3394138"/>
              <a:ext cx="131226" cy="153064"/>
            </a:xfrm>
            <a:custGeom>
              <a:rect b="b" l="l" r="r" t="t"/>
              <a:pathLst>
                <a:path extrusionOk="0" h="4668" w="4002">
                  <a:moveTo>
                    <a:pt x="977" y="0"/>
                  </a:moveTo>
                  <a:lnTo>
                    <a:pt x="762" y="2453"/>
                  </a:lnTo>
                  <a:cubicBezTo>
                    <a:pt x="286" y="2810"/>
                    <a:pt x="0" y="3406"/>
                    <a:pt x="0" y="4001"/>
                  </a:cubicBezTo>
                  <a:lnTo>
                    <a:pt x="0" y="4668"/>
                  </a:lnTo>
                  <a:lnTo>
                    <a:pt x="929" y="4668"/>
                  </a:lnTo>
                  <a:cubicBezTo>
                    <a:pt x="1191" y="4263"/>
                    <a:pt x="1572" y="4001"/>
                    <a:pt x="2001" y="4001"/>
                  </a:cubicBezTo>
                  <a:cubicBezTo>
                    <a:pt x="2429" y="4001"/>
                    <a:pt x="2834" y="4263"/>
                    <a:pt x="3072" y="4668"/>
                  </a:cubicBezTo>
                  <a:lnTo>
                    <a:pt x="4001" y="4668"/>
                  </a:lnTo>
                  <a:lnTo>
                    <a:pt x="4001" y="4001"/>
                  </a:lnTo>
                  <a:cubicBezTo>
                    <a:pt x="4001" y="3406"/>
                    <a:pt x="3715" y="2810"/>
                    <a:pt x="3239" y="2453"/>
                  </a:cubicBezTo>
                  <a:lnTo>
                    <a:pt x="3025" y="0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14" name="Google Shape;614;p46"/>
            <p:cNvSpPr/>
            <p:nvPr/>
          </p:nvSpPr>
          <p:spPr>
            <a:xfrm>
              <a:off x="4730518" y="3547173"/>
              <a:ext cx="131226" cy="66400"/>
            </a:xfrm>
            <a:custGeom>
              <a:rect b="b" l="l" r="r" t="t"/>
              <a:pathLst>
                <a:path extrusionOk="0" h="2025" w="4002">
                  <a:moveTo>
                    <a:pt x="2001" y="1"/>
                  </a:moveTo>
                  <a:cubicBezTo>
                    <a:pt x="1786" y="1"/>
                    <a:pt x="1572" y="191"/>
                    <a:pt x="1453" y="477"/>
                  </a:cubicBezTo>
                  <a:cubicBezTo>
                    <a:pt x="1382" y="596"/>
                    <a:pt x="1262" y="691"/>
                    <a:pt x="1143" y="691"/>
                  </a:cubicBezTo>
                  <a:lnTo>
                    <a:pt x="0" y="691"/>
                  </a:lnTo>
                  <a:lnTo>
                    <a:pt x="0" y="1358"/>
                  </a:lnTo>
                  <a:lnTo>
                    <a:pt x="1143" y="1358"/>
                  </a:lnTo>
                  <a:cubicBezTo>
                    <a:pt x="1262" y="1358"/>
                    <a:pt x="1382" y="1430"/>
                    <a:pt x="1453" y="1549"/>
                  </a:cubicBezTo>
                  <a:cubicBezTo>
                    <a:pt x="1572" y="1834"/>
                    <a:pt x="1786" y="2025"/>
                    <a:pt x="2001" y="2025"/>
                  </a:cubicBezTo>
                  <a:cubicBezTo>
                    <a:pt x="2215" y="2025"/>
                    <a:pt x="2429" y="1834"/>
                    <a:pt x="2572" y="1549"/>
                  </a:cubicBezTo>
                  <a:cubicBezTo>
                    <a:pt x="2620" y="1430"/>
                    <a:pt x="2739" y="1358"/>
                    <a:pt x="2882" y="1358"/>
                  </a:cubicBezTo>
                  <a:lnTo>
                    <a:pt x="4001" y="1358"/>
                  </a:lnTo>
                  <a:lnTo>
                    <a:pt x="4001" y="691"/>
                  </a:lnTo>
                  <a:lnTo>
                    <a:pt x="2882" y="691"/>
                  </a:lnTo>
                  <a:cubicBezTo>
                    <a:pt x="2739" y="691"/>
                    <a:pt x="2620" y="596"/>
                    <a:pt x="2572" y="477"/>
                  </a:cubicBezTo>
                  <a:cubicBezTo>
                    <a:pt x="2429" y="191"/>
                    <a:pt x="2215" y="1"/>
                    <a:pt x="2001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15" name="Google Shape;615;p46"/>
            <p:cNvSpPr/>
            <p:nvPr/>
          </p:nvSpPr>
          <p:spPr>
            <a:xfrm>
              <a:off x="4730518" y="3613542"/>
              <a:ext cx="131226" cy="87517"/>
            </a:xfrm>
            <a:custGeom>
              <a:rect b="b" l="l" r="r" t="t"/>
              <a:pathLst>
                <a:path extrusionOk="0" h="2669" w="4002">
                  <a:moveTo>
                    <a:pt x="0" y="1"/>
                  </a:moveTo>
                  <a:lnTo>
                    <a:pt x="0" y="2335"/>
                  </a:lnTo>
                  <a:cubicBezTo>
                    <a:pt x="0" y="2501"/>
                    <a:pt x="143" y="2668"/>
                    <a:pt x="334" y="2668"/>
                  </a:cubicBezTo>
                  <a:lnTo>
                    <a:pt x="3668" y="2668"/>
                  </a:lnTo>
                  <a:cubicBezTo>
                    <a:pt x="3858" y="2668"/>
                    <a:pt x="4001" y="2501"/>
                    <a:pt x="4001" y="2335"/>
                  </a:cubicBezTo>
                  <a:lnTo>
                    <a:pt x="4001" y="1"/>
                  </a:lnTo>
                  <a:lnTo>
                    <a:pt x="3072" y="1"/>
                  </a:lnTo>
                  <a:cubicBezTo>
                    <a:pt x="2834" y="406"/>
                    <a:pt x="2429" y="668"/>
                    <a:pt x="2001" y="668"/>
                  </a:cubicBezTo>
                  <a:cubicBezTo>
                    <a:pt x="1572" y="668"/>
                    <a:pt x="1191" y="406"/>
                    <a:pt x="929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16" name="Google Shape;616;p46"/>
            <p:cNvSpPr/>
            <p:nvPr/>
          </p:nvSpPr>
          <p:spPr>
            <a:xfrm>
              <a:off x="4752390" y="3326982"/>
              <a:ext cx="87484" cy="45316"/>
            </a:xfrm>
            <a:custGeom>
              <a:rect b="b" l="l" r="r" t="t"/>
              <a:pathLst>
                <a:path extrusionOk="0" h="1382" w="2668">
                  <a:moveTo>
                    <a:pt x="667" y="0"/>
                  </a:moveTo>
                  <a:cubicBezTo>
                    <a:pt x="310" y="0"/>
                    <a:pt x="0" y="310"/>
                    <a:pt x="0" y="667"/>
                  </a:cubicBezTo>
                  <a:lnTo>
                    <a:pt x="0" y="1048"/>
                  </a:lnTo>
                  <a:cubicBezTo>
                    <a:pt x="0" y="1238"/>
                    <a:pt x="143" y="1381"/>
                    <a:pt x="333" y="1381"/>
                  </a:cubicBezTo>
                  <a:lnTo>
                    <a:pt x="2334" y="1381"/>
                  </a:lnTo>
                  <a:cubicBezTo>
                    <a:pt x="2524" y="1381"/>
                    <a:pt x="2667" y="1238"/>
                    <a:pt x="2667" y="1048"/>
                  </a:cubicBezTo>
                  <a:lnTo>
                    <a:pt x="2667" y="667"/>
                  </a:lnTo>
                  <a:cubicBezTo>
                    <a:pt x="2667" y="310"/>
                    <a:pt x="2382" y="0"/>
                    <a:pt x="2001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17" name="Google Shape;617;p46"/>
            <p:cNvSpPr/>
            <p:nvPr/>
          </p:nvSpPr>
          <p:spPr>
            <a:xfrm>
              <a:off x="4905425" y="3394138"/>
              <a:ext cx="131226" cy="153064"/>
            </a:xfrm>
            <a:custGeom>
              <a:rect b="b" l="l" r="r" t="t"/>
              <a:pathLst>
                <a:path extrusionOk="0" h="4668" w="4002">
                  <a:moveTo>
                    <a:pt x="977" y="0"/>
                  </a:moveTo>
                  <a:lnTo>
                    <a:pt x="763" y="2453"/>
                  </a:lnTo>
                  <a:cubicBezTo>
                    <a:pt x="287" y="2810"/>
                    <a:pt x="1" y="3406"/>
                    <a:pt x="1" y="4001"/>
                  </a:cubicBezTo>
                  <a:lnTo>
                    <a:pt x="1" y="4668"/>
                  </a:lnTo>
                  <a:lnTo>
                    <a:pt x="929" y="4668"/>
                  </a:lnTo>
                  <a:cubicBezTo>
                    <a:pt x="1191" y="4263"/>
                    <a:pt x="1572" y="4001"/>
                    <a:pt x="2001" y="4001"/>
                  </a:cubicBezTo>
                  <a:cubicBezTo>
                    <a:pt x="2430" y="4001"/>
                    <a:pt x="2835" y="4263"/>
                    <a:pt x="3073" y="4668"/>
                  </a:cubicBezTo>
                  <a:lnTo>
                    <a:pt x="4002" y="4668"/>
                  </a:lnTo>
                  <a:lnTo>
                    <a:pt x="4002" y="4001"/>
                  </a:lnTo>
                  <a:cubicBezTo>
                    <a:pt x="4002" y="3406"/>
                    <a:pt x="3740" y="2810"/>
                    <a:pt x="3239" y="2453"/>
                  </a:cubicBezTo>
                  <a:lnTo>
                    <a:pt x="3049" y="0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18" name="Google Shape;618;p46"/>
            <p:cNvSpPr/>
            <p:nvPr/>
          </p:nvSpPr>
          <p:spPr>
            <a:xfrm>
              <a:off x="4905425" y="3547173"/>
              <a:ext cx="131226" cy="66400"/>
            </a:xfrm>
            <a:custGeom>
              <a:rect b="b" l="l" r="r" t="t"/>
              <a:pathLst>
                <a:path extrusionOk="0" h="2025" w="4002">
                  <a:moveTo>
                    <a:pt x="2001" y="1"/>
                  </a:moveTo>
                  <a:cubicBezTo>
                    <a:pt x="1787" y="1"/>
                    <a:pt x="1572" y="191"/>
                    <a:pt x="1453" y="477"/>
                  </a:cubicBezTo>
                  <a:cubicBezTo>
                    <a:pt x="1406" y="596"/>
                    <a:pt x="1287" y="691"/>
                    <a:pt x="1144" y="691"/>
                  </a:cubicBezTo>
                  <a:lnTo>
                    <a:pt x="1" y="691"/>
                  </a:lnTo>
                  <a:lnTo>
                    <a:pt x="1" y="1358"/>
                  </a:lnTo>
                  <a:lnTo>
                    <a:pt x="1144" y="1358"/>
                  </a:lnTo>
                  <a:cubicBezTo>
                    <a:pt x="1287" y="1358"/>
                    <a:pt x="1406" y="1430"/>
                    <a:pt x="1453" y="1549"/>
                  </a:cubicBezTo>
                  <a:cubicBezTo>
                    <a:pt x="1572" y="1834"/>
                    <a:pt x="1787" y="2025"/>
                    <a:pt x="2001" y="2025"/>
                  </a:cubicBezTo>
                  <a:cubicBezTo>
                    <a:pt x="2239" y="2025"/>
                    <a:pt x="2454" y="1834"/>
                    <a:pt x="2573" y="1549"/>
                  </a:cubicBezTo>
                  <a:cubicBezTo>
                    <a:pt x="2620" y="1430"/>
                    <a:pt x="2739" y="1358"/>
                    <a:pt x="2882" y="1358"/>
                  </a:cubicBezTo>
                  <a:lnTo>
                    <a:pt x="4002" y="1358"/>
                  </a:lnTo>
                  <a:lnTo>
                    <a:pt x="4002" y="691"/>
                  </a:lnTo>
                  <a:lnTo>
                    <a:pt x="2882" y="691"/>
                  </a:lnTo>
                  <a:cubicBezTo>
                    <a:pt x="2739" y="691"/>
                    <a:pt x="2620" y="596"/>
                    <a:pt x="2573" y="477"/>
                  </a:cubicBezTo>
                  <a:cubicBezTo>
                    <a:pt x="2454" y="191"/>
                    <a:pt x="2239" y="1"/>
                    <a:pt x="2001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19" name="Google Shape;619;p46"/>
            <p:cNvSpPr/>
            <p:nvPr/>
          </p:nvSpPr>
          <p:spPr>
            <a:xfrm>
              <a:off x="4905425" y="3613542"/>
              <a:ext cx="131226" cy="87517"/>
            </a:xfrm>
            <a:custGeom>
              <a:rect b="b" l="l" r="r" t="t"/>
              <a:pathLst>
                <a:path extrusionOk="0" h="2669" w="4002">
                  <a:moveTo>
                    <a:pt x="1" y="1"/>
                  </a:moveTo>
                  <a:lnTo>
                    <a:pt x="1" y="2335"/>
                  </a:lnTo>
                  <a:cubicBezTo>
                    <a:pt x="1" y="2501"/>
                    <a:pt x="167" y="2668"/>
                    <a:pt x="334" y="2668"/>
                  </a:cubicBezTo>
                  <a:lnTo>
                    <a:pt x="3668" y="2668"/>
                  </a:lnTo>
                  <a:cubicBezTo>
                    <a:pt x="3859" y="2668"/>
                    <a:pt x="4002" y="2501"/>
                    <a:pt x="4002" y="2335"/>
                  </a:cubicBezTo>
                  <a:lnTo>
                    <a:pt x="4002" y="1"/>
                  </a:lnTo>
                  <a:lnTo>
                    <a:pt x="3073" y="1"/>
                  </a:lnTo>
                  <a:cubicBezTo>
                    <a:pt x="2835" y="406"/>
                    <a:pt x="2430" y="668"/>
                    <a:pt x="2001" y="668"/>
                  </a:cubicBezTo>
                  <a:cubicBezTo>
                    <a:pt x="1572" y="668"/>
                    <a:pt x="1191" y="406"/>
                    <a:pt x="929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20" name="Google Shape;620;p46"/>
            <p:cNvSpPr/>
            <p:nvPr/>
          </p:nvSpPr>
          <p:spPr>
            <a:xfrm>
              <a:off x="4927297" y="3326982"/>
              <a:ext cx="87484" cy="45316"/>
            </a:xfrm>
            <a:custGeom>
              <a:rect b="b" l="l" r="r" t="t"/>
              <a:pathLst>
                <a:path extrusionOk="0" h="1382" w="2668">
                  <a:moveTo>
                    <a:pt x="667" y="0"/>
                  </a:moveTo>
                  <a:cubicBezTo>
                    <a:pt x="310" y="0"/>
                    <a:pt x="1" y="310"/>
                    <a:pt x="1" y="667"/>
                  </a:cubicBezTo>
                  <a:lnTo>
                    <a:pt x="1" y="1048"/>
                  </a:lnTo>
                  <a:cubicBezTo>
                    <a:pt x="1" y="1238"/>
                    <a:pt x="167" y="1381"/>
                    <a:pt x="334" y="1381"/>
                  </a:cubicBezTo>
                  <a:lnTo>
                    <a:pt x="2334" y="1381"/>
                  </a:lnTo>
                  <a:cubicBezTo>
                    <a:pt x="2525" y="1381"/>
                    <a:pt x="2668" y="1238"/>
                    <a:pt x="2668" y="1048"/>
                  </a:cubicBezTo>
                  <a:lnTo>
                    <a:pt x="2668" y="667"/>
                  </a:lnTo>
                  <a:cubicBezTo>
                    <a:pt x="2668" y="310"/>
                    <a:pt x="2382" y="0"/>
                    <a:pt x="2001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621" name="Google Shape;621;p46"/>
          <p:cNvSpPr txBox="1"/>
          <p:nvPr/>
        </p:nvSpPr>
        <p:spPr>
          <a:xfrm>
            <a:off x="2007325" y="4437825"/>
            <a:ext cx="63963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>
                <a:solidFill>
                  <a:schemeClr val="dk1"/>
                </a:solidFill>
                <a:latin typeface="Big Shoulders Text"/>
                <a:ea typeface="Big Shoulders Text"/>
                <a:cs typeface="Big Shoulders Text"/>
                <a:sym typeface="Big Shoulders Text"/>
              </a:rPr>
              <a:t>First “Single” to appear</a:t>
            </a:r>
            <a:r>
              <a:rPr i="1" lang="en" sz="1300">
                <a:solidFill>
                  <a:schemeClr val="dk1"/>
                </a:solidFill>
                <a:latin typeface="Big Shoulders Text"/>
                <a:ea typeface="Big Shoulders Text"/>
                <a:cs typeface="Big Shoulders Text"/>
                <a:sym typeface="Big Shoulders Text"/>
              </a:rPr>
              <a:t>. Quite similar  to archetype 1. Compared to its counterpart, being only one person, it reduces his consumptions to half. Except for </a:t>
            </a:r>
            <a:r>
              <a:rPr i="1" lang="en" sz="1300">
                <a:solidFill>
                  <a:schemeClr val="dk1"/>
                </a:solidFill>
                <a:latin typeface="Big Shoulders Text ExtraBold"/>
                <a:ea typeface="Big Shoulders Text ExtraBold"/>
                <a:cs typeface="Big Shoulders Text ExtraBold"/>
                <a:sym typeface="Big Shoulders Text ExtraBold"/>
              </a:rPr>
              <a:t>Wine</a:t>
            </a:r>
            <a:r>
              <a:rPr i="1" lang="en" sz="1300">
                <a:solidFill>
                  <a:schemeClr val="dk1"/>
                </a:solidFill>
                <a:latin typeface="Big Shoulders Text"/>
                <a:ea typeface="Big Shoulders Text"/>
                <a:cs typeface="Big Shoulders Text"/>
                <a:sym typeface="Big Shoulders Text"/>
              </a:rPr>
              <a:t>: this category is experiencing a lower decline of 40%</a:t>
            </a:r>
            <a:endParaRPr i="1" sz="1300">
              <a:latin typeface="Big Shoulders Text"/>
              <a:ea typeface="Big Shoulders Text"/>
              <a:cs typeface="Big Shoulders Text"/>
              <a:sym typeface="Big Shoulders Text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47"/>
          <p:cNvSpPr txBox="1"/>
          <p:nvPr>
            <p:ph type="title"/>
          </p:nvPr>
        </p:nvSpPr>
        <p:spPr>
          <a:xfrm>
            <a:off x="4276950" y="2100633"/>
            <a:ext cx="4153800" cy="193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5100"/>
              <a:t>MARKETING</a:t>
            </a:r>
            <a:r>
              <a:rPr lang="en" sz="5100"/>
              <a:t> IMPROVEMENTS</a:t>
            </a:r>
            <a:endParaRPr sz="5100">
              <a:solidFill>
                <a:schemeClr val="lt2"/>
              </a:solidFill>
              <a:latin typeface="Big Shoulders Text Medium"/>
              <a:ea typeface="Big Shoulders Text Medium"/>
              <a:cs typeface="Big Shoulders Text Medium"/>
              <a:sym typeface="Big Shoulders Text Medium"/>
            </a:endParaRPr>
          </a:p>
        </p:txBody>
      </p:sp>
      <p:sp>
        <p:nvSpPr>
          <p:cNvPr id="627" name="Google Shape;627;p47"/>
          <p:cNvSpPr txBox="1"/>
          <p:nvPr>
            <p:ph idx="2" type="title"/>
          </p:nvPr>
        </p:nvSpPr>
        <p:spPr>
          <a:xfrm>
            <a:off x="7155875" y="885283"/>
            <a:ext cx="1198800" cy="987900"/>
          </a:xfrm>
          <a:prstGeom prst="rect">
            <a:avLst/>
          </a:prstGeom>
          <a:solidFill>
            <a:schemeClr val="lt2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</a:t>
            </a:r>
            <a:r>
              <a:rPr lang="en"/>
              <a:t>4</a:t>
            </a:r>
            <a:endParaRPr/>
          </a:p>
        </p:txBody>
      </p:sp>
      <p:cxnSp>
        <p:nvCxnSpPr>
          <p:cNvPr id="628" name="Google Shape;628;p47"/>
          <p:cNvCxnSpPr/>
          <p:nvPr/>
        </p:nvCxnSpPr>
        <p:spPr>
          <a:xfrm>
            <a:off x="4588450" y="4258225"/>
            <a:ext cx="46059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629" name="Google Shape;629;p47"/>
          <p:cNvPicPr preferRelativeResize="0"/>
          <p:nvPr>
            <p:ph idx="3" type="pic"/>
          </p:nvPr>
        </p:nvPicPr>
        <p:blipFill rotWithShape="1">
          <a:blip r:embed="rId3">
            <a:alphaModFix/>
          </a:blip>
          <a:srcRect b="0" l="28553" r="28553" t="0"/>
          <a:stretch/>
        </p:blipFill>
        <p:spPr>
          <a:xfrm>
            <a:off x="130839" y="-34600"/>
            <a:ext cx="4022100" cy="5274600"/>
          </a:xfrm>
          <a:prstGeom prst="parallelogram">
            <a:avLst>
              <a:gd fmla="val 25000" name="adj"/>
            </a:avLst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48"/>
          <p:cNvSpPr txBox="1"/>
          <p:nvPr>
            <p:ph type="title"/>
          </p:nvPr>
        </p:nvSpPr>
        <p:spPr>
          <a:xfrm>
            <a:off x="2626500" y="270698"/>
            <a:ext cx="3891000" cy="55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>
                <a:solidFill>
                  <a:schemeClr val="lt2"/>
                </a:solidFill>
              </a:rPr>
              <a:t>How can we improve</a:t>
            </a:r>
            <a:r>
              <a:rPr lang="en" sz="3100">
                <a:solidFill>
                  <a:schemeClr val="lt2"/>
                </a:solidFill>
              </a:rPr>
              <a:t>?</a:t>
            </a:r>
            <a:endParaRPr sz="3100">
              <a:solidFill>
                <a:schemeClr val="lt2"/>
              </a:solidFill>
            </a:endParaRPr>
          </a:p>
        </p:txBody>
      </p:sp>
      <p:sp>
        <p:nvSpPr>
          <p:cNvPr id="635" name="Google Shape;635;p48"/>
          <p:cNvSpPr txBox="1"/>
          <p:nvPr>
            <p:ph idx="2" type="subTitle"/>
          </p:nvPr>
        </p:nvSpPr>
        <p:spPr>
          <a:xfrm>
            <a:off x="782700" y="1975877"/>
            <a:ext cx="7578600" cy="106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We have learned that </a:t>
            </a:r>
            <a:r>
              <a:rPr b="1" lang="en" sz="1000">
                <a:latin typeface="Montserrat"/>
                <a:ea typeface="Montserrat"/>
                <a:cs typeface="Montserrat"/>
                <a:sym typeface="Montserrat"/>
              </a:rPr>
              <a:t>Middle-Age</a:t>
            </a:r>
            <a:r>
              <a:rPr lang="en" sz="1000"/>
              <a:t>, with respect to age, is the predominant group among all customers with respect to </a:t>
            </a:r>
            <a:r>
              <a:rPr b="1" lang="en" sz="1000">
                <a:latin typeface="Montserrat"/>
                <a:ea typeface="Montserrat"/>
                <a:cs typeface="Montserrat"/>
                <a:sym typeface="Montserrat"/>
              </a:rPr>
              <a:t>purchasing power</a:t>
            </a:r>
            <a:r>
              <a:rPr lang="en" sz="1000"/>
              <a:t>.</a:t>
            </a:r>
            <a:endParaRPr sz="1000"/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On </a:t>
            </a:r>
            <a:r>
              <a:rPr b="1" lang="en" sz="1000">
                <a:latin typeface="Montserrat"/>
                <a:ea typeface="Montserrat"/>
                <a:cs typeface="Montserrat"/>
                <a:sym typeface="Montserrat"/>
              </a:rPr>
              <a:t>purchasing power</a:t>
            </a:r>
            <a:r>
              <a:rPr lang="en" sz="1000"/>
              <a:t>, we also know that </a:t>
            </a:r>
            <a:r>
              <a:rPr b="1" lang="en" sz="1000">
                <a:latin typeface="Montserrat"/>
                <a:ea typeface="Montserrat"/>
                <a:cs typeface="Montserrat"/>
                <a:sym typeface="Montserrat"/>
              </a:rPr>
              <a:t>Graduate</a:t>
            </a:r>
            <a:r>
              <a:rPr lang="en" sz="1000"/>
              <a:t> is the predominant group with respect to educational level, followed by the </a:t>
            </a:r>
            <a:r>
              <a:rPr b="1" lang="en" sz="1000">
                <a:latin typeface="Montserrat"/>
                <a:ea typeface="Montserrat"/>
                <a:cs typeface="Montserrat"/>
                <a:sym typeface="Montserrat"/>
              </a:rPr>
              <a:t>Post-Graduate</a:t>
            </a:r>
            <a:r>
              <a:rPr lang="en" sz="1000"/>
              <a:t> groups.</a:t>
            </a:r>
            <a:endParaRPr sz="1000"/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b="1" lang="en" sz="1000">
                <a:latin typeface="Montserrat"/>
                <a:ea typeface="Montserrat"/>
                <a:cs typeface="Montserrat"/>
                <a:sym typeface="Montserrat"/>
              </a:rPr>
              <a:t>Purchasing power</a:t>
            </a:r>
            <a:r>
              <a:rPr lang="en" sz="1000"/>
              <a:t> is proportional to the </a:t>
            </a:r>
            <a:r>
              <a:rPr b="1" lang="en" sz="1000">
                <a:latin typeface="Montserrat"/>
                <a:ea typeface="Montserrat"/>
                <a:cs typeface="Montserrat"/>
                <a:sym typeface="Montserrat"/>
              </a:rPr>
              <a:t>products purchased</a:t>
            </a:r>
            <a:r>
              <a:rPr lang="en" sz="1000"/>
              <a:t> and the </a:t>
            </a:r>
            <a:r>
              <a:rPr b="1" lang="en" sz="1000">
                <a:latin typeface="Montserrat"/>
                <a:ea typeface="Montserrat"/>
                <a:cs typeface="Montserrat"/>
                <a:sym typeface="Montserrat"/>
              </a:rPr>
              <a:t>number of purchases</a:t>
            </a:r>
            <a:r>
              <a:rPr lang="en" sz="1000"/>
              <a:t>.</a:t>
            </a:r>
            <a:endParaRPr sz="1000"/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We know exactly the</a:t>
            </a:r>
            <a:r>
              <a:rPr b="1" lang="en" sz="1000">
                <a:latin typeface="Montserrat"/>
                <a:ea typeface="Montserrat"/>
                <a:cs typeface="Montserrat"/>
                <a:sym typeface="Montserrat"/>
              </a:rPr>
              <a:t> frequency ranking of our customers</a:t>
            </a:r>
            <a:r>
              <a:rPr lang="en" sz="1000"/>
              <a:t> for each combination of their characteristics.</a:t>
            </a:r>
            <a:endParaRPr sz="1000"/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We know which are the </a:t>
            </a:r>
            <a:r>
              <a:rPr b="1" lang="en" sz="1000">
                <a:latin typeface="Montserrat"/>
                <a:ea typeface="Montserrat"/>
                <a:cs typeface="Montserrat"/>
                <a:sym typeface="Montserrat"/>
              </a:rPr>
              <a:t>most popular products</a:t>
            </a:r>
            <a:endParaRPr b="1"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We classify customers (</a:t>
            </a:r>
            <a:r>
              <a:rPr b="1" lang="en" sz="1000">
                <a:latin typeface="Montserrat"/>
                <a:ea typeface="Montserrat"/>
                <a:cs typeface="Montserrat"/>
                <a:sym typeface="Montserrat"/>
              </a:rPr>
              <a:t>VIP</a:t>
            </a:r>
            <a:r>
              <a:rPr lang="en" sz="1000"/>
              <a:t>, </a:t>
            </a:r>
            <a:r>
              <a:rPr b="1" lang="en" sz="1000">
                <a:latin typeface="Montserrat"/>
                <a:ea typeface="Montserrat"/>
                <a:cs typeface="Montserrat"/>
                <a:sym typeface="Montserrat"/>
              </a:rPr>
              <a:t>Good</a:t>
            </a:r>
            <a:r>
              <a:rPr lang="en" sz="1000"/>
              <a:t>, </a:t>
            </a:r>
            <a:r>
              <a:rPr b="1" lang="en" sz="1000">
                <a:latin typeface="Montserrat"/>
                <a:ea typeface="Montserrat"/>
                <a:cs typeface="Montserrat"/>
                <a:sym typeface="Montserrat"/>
              </a:rPr>
              <a:t>Regular</a:t>
            </a:r>
            <a:r>
              <a:rPr lang="en" sz="1000"/>
              <a:t>, </a:t>
            </a:r>
            <a:r>
              <a:rPr b="1" lang="en" sz="1000">
                <a:latin typeface="Montserrat"/>
                <a:ea typeface="Montserrat"/>
                <a:cs typeface="Montserrat"/>
                <a:sym typeface="Montserrat"/>
              </a:rPr>
              <a:t>Low</a:t>
            </a:r>
            <a:r>
              <a:rPr lang="en" sz="1000"/>
              <a:t>) by their spending in our business and know which products are correlated to their tag.</a:t>
            </a:r>
            <a:endParaRPr sz="1000"/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We know which are the </a:t>
            </a:r>
            <a:r>
              <a:rPr b="1" lang="en" sz="1000">
                <a:latin typeface="Montserrat"/>
                <a:ea typeface="Montserrat"/>
                <a:cs typeface="Montserrat"/>
                <a:sym typeface="Montserrat"/>
              </a:rPr>
              <a:t>favorite ways of purchasing</a:t>
            </a:r>
            <a:r>
              <a:rPr lang="en" sz="1000"/>
              <a:t>, both in general and specifically by groups.</a:t>
            </a:r>
            <a:endParaRPr sz="1000"/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We </a:t>
            </a:r>
            <a:r>
              <a:rPr b="1" lang="en" sz="1000">
                <a:latin typeface="Montserrat"/>
                <a:ea typeface="Montserrat"/>
                <a:cs typeface="Montserrat"/>
                <a:sym typeface="Montserrat"/>
              </a:rPr>
              <a:t>analyze campaigns</a:t>
            </a:r>
            <a:r>
              <a:rPr lang="en" sz="1000"/>
              <a:t> to see what campaigns are </a:t>
            </a:r>
            <a:r>
              <a:rPr b="1" lang="en" sz="1000">
                <a:latin typeface="Montserrat"/>
                <a:ea typeface="Montserrat"/>
                <a:cs typeface="Montserrat"/>
                <a:sym typeface="Montserrat"/>
              </a:rPr>
              <a:t>having little or no impact on customers.</a:t>
            </a:r>
            <a:endParaRPr b="1"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We build </a:t>
            </a:r>
            <a:r>
              <a:rPr b="1" lang="en" sz="1000">
                <a:latin typeface="Montserrat"/>
                <a:ea typeface="Montserrat"/>
                <a:cs typeface="Montserrat"/>
                <a:sym typeface="Montserrat"/>
              </a:rPr>
              <a:t>buyers personas</a:t>
            </a:r>
            <a:r>
              <a:rPr lang="en" sz="1000"/>
              <a:t> to know specific habits of the </a:t>
            </a:r>
            <a:r>
              <a:rPr b="1" lang="en" sz="1000">
                <a:latin typeface="Montserrat"/>
                <a:ea typeface="Montserrat"/>
                <a:cs typeface="Montserrat"/>
                <a:sym typeface="Montserrat"/>
              </a:rPr>
              <a:t>most representative customers</a:t>
            </a:r>
            <a:endParaRPr b="1"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" name="Google Shape;636;p48"/>
          <p:cNvSpPr txBox="1"/>
          <p:nvPr>
            <p:ph type="title"/>
          </p:nvPr>
        </p:nvSpPr>
        <p:spPr>
          <a:xfrm>
            <a:off x="1940250" y="826900"/>
            <a:ext cx="5263500" cy="55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chemeClr val="accent1"/>
                </a:solidFill>
              </a:rPr>
              <a:t>What we learn thanks to EDA</a:t>
            </a:r>
            <a:endParaRPr sz="340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49"/>
          <p:cNvSpPr txBox="1"/>
          <p:nvPr>
            <p:ph type="title"/>
          </p:nvPr>
        </p:nvSpPr>
        <p:spPr>
          <a:xfrm>
            <a:off x="2626500" y="270698"/>
            <a:ext cx="3891000" cy="55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>
                <a:solidFill>
                  <a:schemeClr val="lt2"/>
                </a:solidFill>
              </a:rPr>
              <a:t>How can we improve?</a:t>
            </a:r>
            <a:endParaRPr sz="3100">
              <a:solidFill>
                <a:schemeClr val="lt2"/>
              </a:solidFill>
            </a:endParaRPr>
          </a:p>
        </p:txBody>
      </p:sp>
      <p:sp>
        <p:nvSpPr>
          <p:cNvPr id="642" name="Google Shape;642;p49"/>
          <p:cNvSpPr txBox="1"/>
          <p:nvPr>
            <p:ph type="title"/>
          </p:nvPr>
        </p:nvSpPr>
        <p:spPr>
          <a:xfrm>
            <a:off x="671400" y="826900"/>
            <a:ext cx="7801200" cy="55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chemeClr val="accent1"/>
                </a:solidFill>
              </a:rPr>
              <a:t>What can we do to improve conversions?</a:t>
            </a:r>
            <a:endParaRPr sz="3400">
              <a:solidFill>
                <a:schemeClr val="accent1"/>
              </a:solidFill>
            </a:endParaRPr>
          </a:p>
        </p:txBody>
      </p:sp>
      <p:sp>
        <p:nvSpPr>
          <p:cNvPr id="643" name="Google Shape;643;p49"/>
          <p:cNvSpPr txBox="1"/>
          <p:nvPr/>
        </p:nvSpPr>
        <p:spPr>
          <a:xfrm>
            <a:off x="2920466" y="1737326"/>
            <a:ext cx="44946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Through the </a:t>
            </a:r>
            <a:r>
              <a:rPr b="1" lang="en" sz="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Zoho suite</a:t>
            </a:r>
            <a:r>
              <a:rPr lang="en" sz="7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we will </a:t>
            </a:r>
            <a:r>
              <a:rPr b="1" lang="en" sz="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update our CRM</a:t>
            </a:r>
            <a:r>
              <a:rPr lang="en" sz="7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with the new variables (</a:t>
            </a:r>
            <a:r>
              <a:rPr b="1" lang="en" sz="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total purchases, total products spent, buyer type</a:t>
            </a:r>
            <a:r>
              <a:rPr lang="en" sz="7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) so that the sales team has more information about them</a:t>
            </a:r>
            <a:endParaRPr sz="7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7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644" name="Google Shape;644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9448" y="1749703"/>
            <a:ext cx="850506" cy="406114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Google Shape;645;p49"/>
          <p:cNvPicPr preferRelativeResize="0"/>
          <p:nvPr/>
        </p:nvPicPr>
        <p:blipFill rotWithShape="1">
          <a:blip r:embed="rId4">
            <a:alphaModFix/>
          </a:blip>
          <a:srcRect b="33227" l="0" r="0" t="34324"/>
          <a:stretch/>
        </p:blipFill>
        <p:spPr>
          <a:xfrm>
            <a:off x="1812600" y="2397729"/>
            <a:ext cx="1024197" cy="332332"/>
          </a:xfrm>
          <a:prstGeom prst="rect">
            <a:avLst/>
          </a:prstGeom>
          <a:noFill/>
          <a:ln>
            <a:noFill/>
          </a:ln>
        </p:spPr>
      </p:pic>
      <p:sp>
        <p:nvSpPr>
          <p:cNvPr id="646" name="Google Shape;646;p49"/>
          <p:cNvSpPr txBox="1"/>
          <p:nvPr/>
        </p:nvSpPr>
        <p:spPr>
          <a:xfrm>
            <a:off x="2920469" y="2397722"/>
            <a:ext cx="44946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We know the </a:t>
            </a:r>
            <a:r>
              <a:rPr b="1" lang="en" sz="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consumption habits</a:t>
            </a:r>
            <a:r>
              <a:rPr lang="en" sz="7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of our customers and their </a:t>
            </a:r>
            <a:r>
              <a:rPr b="1" lang="en" sz="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interests</a:t>
            </a:r>
            <a:r>
              <a:rPr lang="en" sz="7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 addition to having segmented them, so our </a:t>
            </a:r>
            <a:r>
              <a:rPr b="1" lang="en" sz="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email-marketing</a:t>
            </a:r>
            <a:r>
              <a:rPr lang="en" sz="7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campaigns should improve their impact</a:t>
            </a:r>
            <a:endParaRPr sz="7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7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647" name="Google Shape;647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27970" y="2961376"/>
            <a:ext cx="593450" cy="332332"/>
          </a:xfrm>
          <a:prstGeom prst="rect">
            <a:avLst/>
          </a:prstGeom>
          <a:noFill/>
          <a:ln>
            <a:noFill/>
          </a:ln>
        </p:spPr>
      </p:pic>
      <p:sp>
        <p:nvSpPr>
          <p:cNvPr id="648" name="Google Shape;648;p49"/>
          <p:cNvSpPr txBox="1"/>
          <p:nvPr/>
        </p:nvSpPr>
        <p:spPr>
          <a:xfrm>
            <a:off x="2920469" y="2938148"/>
            <a:ext cx="44946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The </a:t>
            </a:r>
            <a:r>
              <a:rPr b="1" lang="en" sz="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segmented audience</a:t>
            </a:r>
            <a:r>
              <a:rPr lang="en" sz="7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and their </a:t>
            </a:r>
            <a:r>
              <a:rPr b="1" lang="en" sz="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habits</a:t>
            </a:r>
            <a:r>
              <a:rPr lang="en" sz="7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will allow us to better define our campaigns on Meta (</a:t>
            </a:r>
            <a:r>
              <a:rPr b="1" lang="en" sz="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Instragram</a:t>
            </a:r>
            <a:r>
              <a:rPr lang="en" sz="7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and </a:t>
            </a:r>
            <a:r>
              <a:rPr b="1" lang="en" sz="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Facebook</a:t>
            </a:r>
            <a:r>
              <a:rPr lang="en" sz="7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)</a:t>
            </a:r>
            <a:endParaRPr sz="7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7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649" name="Google Shape;649;p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03179" y="3525659"/>
            <a:ext cx="443033" cy="406114"/>
          </a:xfrm>
          <a:prstGeom prst="rect">
            <a:avLst/>
          </a:prstGeom>
          <a:noFill/>
          <a:ln>
            <a:noFill/>
          </a:ln>
        </p:spPr>
      </p:pic>
      <p:sp>
        <p:nvSpPr>
          <p:cNvPr id="650" name="Google Shape;650;p49"/>
          <p:cNvSpPr txBox="1"/>
          <p:nvPr/>
        </p:nvSpPr>
        <p:spPr>
          <a:xfrm>
            <a:off x="2920475" y="3525648"/>
            <a:ext cx="44946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We know which </a:t>
            </a:r>
            <a:r>
              <a:rPr b="1" lang="en" sz="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profile to target</a:t>
            </a:r>
            <a:r>
              <a:rPr lang="en" sz="7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more accurately, so our ads on </a:t>
            </a:r>
            <a:r>
              <a:rPr b="1" lang="en" sz="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Google Ads</a:t>
            </a:r>
            <a:r>
              <a:rPr lang="en" sz="7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will be more effective</a:t>
            </a:r>
            <a:endParaRPr sz="7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7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651" name="Google Shape;651;p4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61038" y="4199490"/>
            <a:ext cx="527325" cy="371775"/>
          </a:xfrm>
          <a:prstGeom prst="rect">
            <a:avLst/>
          </a:prstGeom>
          <a:noFill/>
          <a:ln>
            <a:noFill/>
          </a:ln>
        </p:spPr>
      </p:pic>
      <p:sp>
        <p:nvSpPr>
          <p:cNvPr id="652" name="Google Shape;652;p49"/>
          <p:cNvSpPr txBox="1"/>
          <p:nvPr/>
        </p:nvSpPr>
        <p:spPr>
          <a:xfrm>
            <a:off x="2920475" y="4199500"/>
            <a:ext cx="44946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For the S</a:t>
            </a:r>
            <a:r>
              <a:rPr b="1" lang="en" sz="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EO positioning work</a:t>
            </a:r>
            <a:r>
              <a:rPr lang="en" sz="7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we must work a little more to find the </a:t>
            </a:r>
            <a:r>
              <a:rPr b="1" lang="en" sz="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keywords</a:t>
            </a:r>
            <a:r>
              <a:rPr lang="en" sz="7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related to the </a:t>
            </a:r>
            <a:r>
              <a:rPr b="1" lang="en" sz="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profiles</a:t>
            </a:r>
            <a:r>
              <a:rPr lang="en" sz="7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we have</a:t>
            </a:r>
            <a:endParaRPr sz="7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7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27"/>
          <p:cNvSpPr txBox="1"/>
          <p:nvPr>
            <p:ph type="title"/>
          </p:nvPr>
        </p:nvSpPr>
        <p:spPr>
          <a:xfrm>
            <a:off x="4276950" y="2100633"/>
            <a:ext cx="4153800" cy="193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CHALLENGE</a:t>
            </a:r>
            <a:endParaRPr>
              <a:solidFill>
                <a:schemeClr val="lt2"/>
              </a:solidFill>
              <a:latin typeface="Big Shoulders Text Medium"/>
              <a:ea typeface="Big Shoulders Text Medium"/>
              <a:cs typeface="Big Shoulders Text Medium"/>
              <a:sym typeface="Big Shoulders Text Medium"/>
            </a:endParaRPr>
          </a:p>
        </p:txBody>
      </p:sp>
      <p:sp>
        <p:nvSpPr>
          <p:cNvPr id="312" name="Google Shape;312;p27"/>
          <p:cNvSpPr txBox="1"/>
          <p:nvPr>
            <p:ph idx="2" type="title"/>
          </p:nvPr>
        </p:nvSpPr>
        <p:spPr>
          <a:xfrm>
            <a:off x="7155875" y="885283"/>
            <a:ext cx="1198800" cy="98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cxnSp>
        <p:nvCxnSpPr>
          <p:cNvPr id="313" name="Google Shape;313;p27"/>
          <p:cNvCxnSpPr/>
          <p:nvPr/>
        </p:nvCxnSpPr>
        <p:spPr>
          <a:xfrm>
            <a:off x="4588450" y="4258225"/>
            <a:ext cx="46059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14" name="Google Shape;314;p27"/>
          <p:cNvPicPr preferRelativeResize="0"/>
          <p:nvPr>
            <p:ph idx="3" type="pic"/>
          </p:nvPr>
        </p:nvPicPr>
        <p:blipFill rotWithShape="1">
          <a:blip r:embed="rId3">
            <a:alphaModFix/>
          </a:blip>
          <a:srcRect b="0" l="36178" r="4247" t="0"/>
          <a:stretch/>
        </p:blipFill>
        <p:spPr>
          <a:xfrm>
            <a:off x="130839" y="-34600"/>
            <a:ext cx="4022100" cy="5274600"/>
          </a:xfrm>
          <a:prstGeom prst="parallelogram">
            <a:avLst>
              <a:gd fmla="val 25000" name="adj"/>
            </a:avLst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28"/>
          <p:cNvSpPr txBox="1"/>
          <p:nvPr>
            <p:ph type="title"/>
          </p:nvPr>
        </p:nvSpPr>
        <p:spPr>
          <a:xfrm>
            <a:off x="2626500" y="1341276"/>
            <a:ext cx="3891000" cy="55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What do we have here?</a:t>
            </a:r>
            <a:endParaRPr sz="3100"/>
          </a:p>
        </p:txBody>
      </p:sp>
      <p:sp>
        <p:nvSpPr>
          <p:cNvPr id="320" name="Google Shape;320;p28"/>
          <p:cNvSpPr txBox="1"/>
          <p:nvPr>
            <p:ph idx="2" type="subTitle"/>
          </p:nvPr>
        </p:nvSpPr>
        <p:spPr>
          <a:xfrm>
            <a:off x="782700" y="2243522"/>
            <a:ext cx="7578600" cy="106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The purpose of this project is to </a:t>
            </a: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analyze and interpret a dataset</a:t>
            </a:r>
            <a:r>
              <a:rPr lang="en"/>
              <a:t> with information about the </a:t>
            </a: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customers of a store</a:t>
            </a:r>
            <a:r>
              <a:rPr lang="en"/>
              <a:t>. We don't know what type of business it is except that </a:t>
            </a: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they sell grocery items</a:t>
            </a:r>
            <a:r>
              <a:rPr lang="en"/>
              <a:t>. We only know what </a:t>
            </a: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types of products</a:t>
            </a:r>
            <a:r>
              <a:rPr lang="en"/>
              <a:t> they provide, the </a:t>
            </a: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ways in which customers have previously purchased</a:t>
            </a:r>
            <a:r>
              <a:rPr lang="en"/>
              <a:t> and some </a:t>
            </a: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metrics about marketing campaigns</a:t>
            </a:r>
            <a:r>
              <a:rPr lang="en"/>
              <a:t> launched.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It is up to us to </a:t>
            </a: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determine what type of clientele we have</a:t>
            </a:r>
            <a:r>
              <a:rPr lang="en"/>
              <a:t>, what their </a:t>
            </a: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relationship is with the products on sale</a:t>
            </a:r>
            <a:r>
              <a:rPr lang="en"/>
              <a:t> and to interpret how the </a:t>
            </a: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campaigns launched have gone</a:t>
            </a:r>
            <a:r>
              <a:rPr lang="en"/>
              <a:t>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We will also try, with the final reading of all the data, to </a:t>
            </a: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give some guidelines to the marketing department</a:t>
            </a:r>
            <a:r>
              <a:rPr lang="en"/>
              <a:t> to increase sales.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1" name="Google Shape;321;p28"/>
          <p:cNvGrpSpPr/>
          <p:nvPr/>
        </p:nvGrpSpPr>
        <p:grpSpPr>
          <a:xfrm>
            <a:off x="2519186" y="540136"/>
            <a:ext cx="251685" cy="369175"/>
            <a:chOff x="2830576" y="2712413"/>
            <a:chExt cx="240547" cy="373281"/>
          </a:xfrm>
        </p:grpSpPr>
        <p:sp>
          <p:nvSpPr>
            <p:cNvPr id="322" name="Google Shape;322;p28"/>
            <p:cNvSpPr/>
            <p:nvPr/>
          </p:nvSpPr>
          <p:spPr>
            <a:xfrm>
              <a:off x="2896191" y="2777995"/>
              <a:ext cx="109355" cy="242121"/>
            </a:xfrm>
            <a:custGeom>
              <a:rect b="b" l="l" r="r" t="t"/>
              <a:pathLst>
                <a:path extrusionOk="0" h="7384" w="3335">
                  <a:moveTo>
                    <a:pt x="1667" y="667"/>
                  </a:moveTo>
                  <a:cubicBezTo>
                    <a:pt x="2215" y="667"/>
                    <a:pt x="2667" y="1120"/>
                    <a:pt x="2667" y="1668"/>
                  </a:cubicBezTo>
                  <a:cubicBezTo>
                    <a:pt x="2667" y="2215"/>
                    <a:pt x="2215" y="2668"/>
                    <a:pt x="1667" y="2668"/>
                  </a:cubicBezTo>
                  <a:cubicBezTo>
                    <a:pt x="1119" y="2668"/>
                    <a:pt x="667" y="2215"/>
                    <a:pt x="667" y="1668"/>
                  </a:cubicBezTo>
                  <a:cubicBezTo>
                    <a:pt x="667" y="1120"/>
                    <a:pt x="1119" y="667"/>
                    <a:pt x="1667" y="667"/>
                  </a:cubicBezTo>
                  <a:close/>
                  <a:moveTo>
                    <a:pt x="1667" y="1"/>
                  </a:moveTo>
                  <a:cubicBezTo>
                    <a:pt x="762" y="1"/>
                    <a:pt x="0" y="739"/>
                    <a:pt x="0" y="1668"/>
                  </a:cubicBezTo>
                  <a:lnTo>
                    <a:pt x="0" y="6716"/>
                  </a:lnTo>
                  <a:cubicBezTo>
                    <a:pt x="0" y="7097"/>
                    <a:pt x="310" y="7383"/>
                    <a:pt x="667" y="7383"/>
                  </a:cubicBezTo>
                  <a:cubicBezTo>
                    <a:pt x="1048" y="7383"/>
                    <a:pt x="1334" y="7073"/>
                    <a:pt x="1334" y="6716"/>
                  </a:cubicBezTo>
                  <a:cubicBezTo>
                    <a:pt x="1357" y="5049"/>
                    <a:pt x="2120" y="4025"/>
                    <a:pt x="2643" y="3358"/>
                  </a:cubicBezTo>
                  <a:cubicBezTo>
                    <a:pt x="3096" y="2787"/>
                    <a:pt x="3334" y="2477"/>
                    <a:pt x="3334" y="1668"/>
                  </a:cubicBezTo>
                  <a:cubicBezTo>
                    <a:pt x="3334" y="739"/>
                    <a:pt x="2596" y="1"/>
                    <a:pt x="16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23" name="Google Shape;323;p28"/>
            <p:cNvSpPr/>
            <p:nvPr/>
          </p:nvSpPr>
          <p:spPr>
            <a:xfrm>
              <a:off x="2939901" y="2821738"/>
              <a:ext cx="21904" cy="21871"/>
            </a:xfrm>
            <a:custGeom>
              <a:rect b="b" l="l" r="r" t="t"/>
              <a:pathLst>
                <a:path extrusionOk="0" h="667" w="668">
                  <a:moveTo>
                    <a:pt x="334" y="0"/>
                  </a:moveTo>
                  <a:cubicBezTo>
                    <a:pt x="167" y="0"/>
                    <a:pt x="1" y="143"/>
                    <a:pt x="1" y="334"/>
                  </a:cubicBezTo>
                  <a:cubicBezTo>
                    <a:pt x="1" y="524"/>
                    <a:pt x="167" y="667"/>
                    <a:pt x="334" y="667"/>
                  </a:cubicBezTo>
                  <a:cubicBezTo>
                    <a:pt x="525" y="667"/>
                    <a:pt x="667" y="524"/>
                    <a:pt x="667" y="334"/>
                  </a:cubicBezTo>
                  <a:cubicBezTo>
                    <a:pt x="667" y="143"/>
                    <a:pt x="525" y="0"/>
                    <a:pt x="3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24" name="Google Shape;324;p28"/>
            <p:cNvSpPr/>
            <p:nvPr/>
          </p:nvSpPr>
          <p:spPr>
            <a:xfrm>
              <a:off x="2830576" y="2712413"/>
              <a:ext cx="240547" cy="373281"/>
            </a:xfrm>
            <a:custGeom>
              <a:rect b="b" l="l" r="r" t="t"/>
              <a:pathLst>
                <a:path extrusionOk="0" h="11384" w="7336">
                  <a:moveTo>
                    <a:pt x="3668" y="1334"/>
                  </a:moveTo>
                  <a:cubicBezTo>
                    <a:pt x="4954" y="1334"/>
                    <a:pt x="6002" y="2382"/>
                    <a:pt x="6002" y="3668"/>
                  </a:cubicBezTo>
                  <a:cubicBezTo>
                    <a:pt x="6002" y="4715"/>
                    <a:pt x="5645" y="5192"/>
                    <a:pt x="5168" y="5787"/>
                  </a:cubicBezTo>
                  <a:cubicBezTo>
                    <a:pt x="4644" y="6430"/>
                    <a:pt x="4025" y="7287"/>
                    <a:pt x="4001" y="8716"/>
                  </a:cubicBezTo>
                  <a:cubicBezTo>
                    <a:pt x="4001" y="9454"/>
                    <a:pt x="3406" y="10050"/>
                    <a:pt x="2668" y="10050"/>
                  </a:cubicBezTo>
                  <a:cubicBezTo>
                    <a:pt x="1930" y="10050"/>
                    <a:pt x="1334" y="9454"/>
                    <a:pt x="1334" y="8716"/>
                  </a:cubicBezTo>
                  <a:lnTo>
                    <a:pt x="1334" y="3668"/>
                  </a:lnTo>
                  <a:cubicBezTo>
                    <a:pt x="1334" y="2382"/>
                    <a:pt x="2382" y="1334"/>
                    <a:pt x="3668" y="1334"/>
                  </a:cubicBezTo>
                  <a:close/>
                  <a:moveTo>
                    <a:pt x="3668" y="0"/>
                  </a:moveTo>
                  <a:cubicBezTo>
                    <a:pt x="1644" y="0"/>
                    <a:pt x="1" y="1643"/>
                    <a:pt x="1" y="3668"/>
                  </a:cubicBezTo>
                  <a:lnTo>
                    <a:pt x="1" y="8716"/>
                  </a:lnTo>
                  <a:cubicBezTo>
                    <a:pt x="1" y="10193"/>
                    <a:pt x="1191" y="11383"/>
                    <a:pt x="2668" y="11383"/>
                  </a:cubicBezTo>
                  <a:cubicBezTo>
                    <a:pt x="4144" y="11383"/>
                    <a:pt x="5335" y="10193"/>
                    <a:pt x="5335" y="8716"/>
                  </a:cubicBezTo>
                  <a:cubicBezTo>
                    <a:pt x="5359" y="7740"/>
                    <a:pt x="5740" y="7192"/>
                    <a:pt x="6216" y="6597"/>
                  </a:cubicBezTo>
                  <a:cubicBezTo>
                    <a:pt x="6740" y="5930"/>
                    <a:pt x="7335" y="5168"/>
                    <a:pt x="7335" y="3668"/>
                  </a:cubicBezTo>
                  <a:cubicBezTo>
                    <a:pt x="7335" y="1643"/>
                    <a:pt x="5692" y="0"/>
                    <a:pt x="36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325" name="Google Shape;325;p28"/>
          <p:cNvGrpSpPr/>
          <p:nvPr/>
        </p:nvGrpSpPr>
        <p:grpSpPr>
          <a:xfrm>
            <a:off x="4378570" y="539730"/>
            <a:ext cx="320307" cy="369962"/>
            <a:chOff x="4730518" y="3326982"/>
            <a:chExt cx="306133" cy="374077"/>
          </a:xfrm>
        </p:grpSpPr>
        <p:sp>
          <p:nvSpPr>
            <p:cNvPr id="326" name="Google Shape;326;p28"/>
            <p:cNvSpPr/>
            <p:nvPr/>
          </p:nvSpPr>
          <p:spPr>
            <a:xfrm>
              <a:off x="4730518" y="3394138"/>
              <a:ext cx="131226" cy="153064"/>
            </a:xfrm>
            <a:custGeom>
              <a:rect b="b" l="l" r="r" t="t"/>
              <a:pathLst>
                <a:path extrusionOk="0" h="4668" w="4002">
                  <a:moveTo>
                    <a:pt x="977" y="0"/>
                  </a:moveTo>
                  <a:lnTo>
                    <a:pt x="762" y="2453"/>
                  </a:lnTo>
                  <a:cubicBezTo>
                    <a:pt x="286" y="2810"/>
                    <a:pt x="0" y="3406"/>
                    <a:pt x="0" y="4001"/>
                  </a:cubicBezTo>
                  <a:lnTo>
                    <a:pt x="0" y="4668"/>
                  </a:lnTo>
                  <a:lnTo>
                    <a:pt x="929" y="4668"/>
                  </a:lnTo>
                  <a:cubicBezTo>
                    <a:pt x="1191" y="4263"/>
                    <a:pt x="1572" y="4001"/>
                    <a:pt x="2001" y="4001"/>
                  </a:cubicBezTo>
                  <a:cubicBezTo>
                    <a:pt x="2429" y="4001"/>
                    <a:pt x="2834" y="4263"/>
                    <a:pt x="3072" y="4668"/>
                  </a:cubicBezTo>
                  <a:lnTo>
                    <a:pt x="4001" y="4668"/>
                  </a:lnTo>
                  <a:lnTo>
                    <a:pt x="4001" y="4001"/>
                  </a:lnTo>
                  <a:cubicBezTo>
                    <a:pt x="4001" y="3406"/>
                    <a:pt x="3715" y="2810"/>
                    <a:pt x="3239" y="2453"/>
                  </a:cubicBezTo>
                  <a:lnTo>
                    <a:pt x="30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27" name="Google Shape;327;p28"/>
            <p:cNvSpPr/>
            <p:nvPr/>
          </p:nvSpPr>
          <p:spPr>
            <a:xfrm>
              <a:off x="4730518" y="3547173"/>
              <a:ext cx="131226" cy="66400"/>
            </a:xfrm>
            <a:custGeom>
              <a:rect b="b" l="l" r="r" t="t"/>
              <a:pathLst>
                <a:path extrusionOk="0" h="2025" w="4002">
                  <a:moveTo>
                    <a:pt x="2001" y="1"/>
                  </a:moveTo>
                  <a:cubicBezTo>
                    <a:pt x="1786" y="1"/>
                    <a:pt x="1572" y="191"/>
                    <a:pt x="1453" y="477"/>
                  </a:cubicBezTo>
                  <a:cubicBezTo>
                    <a:pt x="1382" y="596"/>
                    <a:pt x="1262" y="691"/>
                    <a:pt x="1143" y="691"/>
                  </a:cubicBezTo>
                  <a:lnTo>
                    <a:pt x="0" y="691"/>
                  </a:lnTo>
                  <a:lnTo>
                    <a:pt x="0" y="1358"/>
                  </a:lnTo>
                  <a:lnTo>
                    <a:pt x="1143" y="1358"/>
                  </a:lnTo>
                  <a:cubicBezTo>
                    <a:pt x="1262" y="1358"/>
                    <a:pt x="1382" y="1430"/>
                    <a:pt x="1453" y="1549"/>
                  </a:cubicBezTo>
                  <a:cubicBezTo>
                    <a:pt x="1572" y="1834"/>
                    <a:pt x="1786" y="2025"/>
                    <a:pt x="2001" y="2025"/>
                  </a:cubicBezTo>
                  <a:cubicBezTo>
                    <a:pt x="2215" y="2025"/>
                    <a:pt x="2429" y="1834"/>
                    <a:pt x="2572" y="1549"/>
                  </a:cubicBezTo>
                  <a:cubicBezTo>
                    <a:pt x="2620" y="1430"/>
                    <a:pt x="2739" y="1358"/>
                    <a:pt x="2882" y="1358"/>
                  </a:cubicBezTo>
                  <a:lnTo>
                    <a:pt x="4001" y="1358"/>
                  </a:lnTo>
                  <a:lnTo>
                    <a:pt x="4001" y="691"/>
                  </a:lnTo>
                  <a:lnTo>
                    <a:pt x="2882" y="691"/>
                  </a:lnTo>
                  <a:cubicBezTo>
                    <a:pt x="2739" y="691"/>
                    <a:pt x="2620" y="596"/>
                    <a:pt x="2572" y="477"/>
                  </a:cubicBezTo>
                  <a:cubicBezTo>
                    <a:pt x="2429" y="191"/>
                    <a:pt x="2215" y="1"/>
                    <a:pt x="20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28" name="Google Shape;328;p28"/>
            <p:cNvSpPr/>
            <p:nvPr/>
          </p:nvSpPr>
          <p:spPr>
            <a:xfrm>
              <a:off x="4730518" y="3613542"/>
              <a:ext cx="131226" cy="87517"/>
            </a:xfrm>
            <a:custGeom>
              <a:rect b="b" l="l" r="r" t="t"/>
              <a:pathLst>
                <a:path extrusionOk="0" h="2669" w="4002">
                  <a:moveTo>
                    <a:pt x="0" y="1"/>
                  </a:moveTo>
                  <a:lnTo>
                    <a:pt x="0" y="2335"/>
                  </a:lnTo>
                  <a:cubicBezTo>
                    <a:pt x="0" y="2501"/>
                    <a:pt x="143" y="2668"/>
                    <a:pt x="334" y="2668"/>
                  </a:cubicBezTo>
                  <a:lnTo>
                    <a:pt x="3668" y="2668"/>
                  </a:lnTo>
                  <a:cubicBezTo>
                    <a:pt x="3858" y="2668"/>
                    <a:pt x="4001" y="2501"/>
                    <a:pt x="4001" y="2335"/>
                  </a:cubicBezTo>
                  <a:lnTo>
                    <a:pt x="4001" y="1"/>
                  </a:lnTo>
                  <a:lnTo>
                    <a:pt x="3072" y="1"/>
                  </a:lnTo>
                  <a:cubicBezTo>
                    <a:pt x="2834" y="406"/>
                    <a:pt x="2429" y="668"/>
                    <a:pt x="2001" y="668"/>
                  </a:cubicBezTo>
                  <a:cubicBezTo>
                    <a:pt x="1572" y="668"/>
                    <a:pt x="1191" y="406"/>
                    <a:pt x="9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29" name="Google Shape;329;p28"/>
            <p:cNvSpPr/>
            <p:nvPr/>
          </p:nvSpPr>
          <p:spPr>
            <a:xfrm>
              <a:off x="4752390" y="3326982"/>
              <a:ext cx="87484" cy="45316"/>
            </a:xfrm>
            <a:custGeom>
              <a:rect b="b" l="l" r="r" t="t"/>
              <a:pathLst>
                <a:path extrusionOk="0" h="1382" w="2668">
                  <a:moveTo>
                    <a:pt x="667" y="0"/>
                  </a:moveTo>
                  <a:cubicBezTo>
                    <a:pt x="310" y="0"/>
                    <a:pt x="0" y="310"/>
                    <a:pt x="0" y="667"/>
                  </a:cubicBezTo>
                  <a:lnTo>
                    <a:pt x="0" y="1048"/>
                  </a:lnTo>
                  <a:cubicBezTo>
                    <a:pt x="0" y="1238"/>
                    <a:pt x="143" y="1381"/>
                    <a:pt x="333" y="1381"/>
                  </a:cubicBezTo>
                  <a:lnTo>
                    <a:pt x="2334" y="1381"/>
                  </a:lnTo>
                  <a:cubicBezTo>
                    <a:pt x="2524" y="1381"/>
                    <a:pt x="2667" y="1238"/>
                    <a:pt x="2667" y="1048"/>
                  </a:cubicBezTo>
                  <a:lnTo>
                    <a:pt x="2667" y="667"/>
                  </a:lnTo>
                  <a:cubicBezTo>
                    <a:pt x="2667" y="310"/>
                    <a:pt x="2382" y="0"/>
                    <a:pt x="20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30" name="Google Shape;330;p28"/>
            <p:cNvSpPr/>
            <p:nvPr/>
          </p:nvSpPr>
          <p:spPr>
            <a:xfrm>
              <a:off x="4905425" y="3394138"/>
              <a:ext cx="131226" cy="153064"/>
            </a:xfrm>
            <a:custGeom>
              <a:rect b="b" l="l" r="r" t="t"/>
              <a:pathLst>
                <a:path extrusionOk="0" h="4668" w="4002">
                  <a:moveTo>
                    <a:pt x="977" y="0"/>
                  </a:moveTo>
                  <a:lnTo>
                    <a:pt x="763" y="2453"/>
                  </a:lnTo>
                  <a:cubicBezTo>
                    <a:pt x="287" y="2810"/>
                    <a:pt x="1" y="3406"/>
                    <a:pt x="1" y="4001"/>
                  </a:cubicBezTo>
                  <a:lnTo>
                    <a:pt x="1" y="4668"/>
                  </a:lnTo>
                  <a:lnTo>
                    <a:pt x="929" y="4668"/>
                  </a:lnTo>
                  <a:cubicBezTo>
                    <a:pt x="1191" y="4263"/>
                    <a:pt x="1572" y="4001"/>
                    <a:pt x="2001" y="4001"/>
                  </a:cubicBezTo>
                  <a:cubicBezTo>
                    <a:pt x="2430" y="4001"/>
                    <a:pt x="2835" y="4263"/>
                    <a:pt x="3073" y="4668"/>
                  </a:cubicBezTo>
                  <a:lnTo>
                    <a:pt x="4002" y="4668"/>
                  </a:lnTo>
                  <a:lnTo>
                    <a:pt x="4002" y="4001"/>
                  </a:lnTo>
                  <a:cubicBezTo>
                    <a:pt x="4002" y="3406"/>
                    <a:pt x="3740" y="2810"/>
                    <a:pt x="3239" y="2453"/>
                  </a:cubicBezTo>
                  <a:lnTo>
                    <a:pt x="30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31" name="Google Shape;331;p28"/>
            <p:cNvSpPr/>
            <p:nvPr/>
          </p:nvSpPr>
          <p:spPr>
            <a:xfrm>
              <a:off x="4905425" y="3547173"/>
              <a:ext cx="131226" cy="66400"/>
            </a:xfrm>
            <a:custGeom>
              <a:rect b="b" l="l" r="r" t="t"/>
              <a:pathLst>
                <a:path extrusionOk="0" h="2025" w="4002">
                  <a:moveTo>
                    <a:pt x="2001" y="1"/>
                  </a:moveTo>
                  <a:cubicBezTo>
                    <a:pt x="1787" y="1"/>
                    <a:pt x="1572" y="191"/>
                    <a:pt x="1453" y="477"/>
                  </a:cubicBezTo>
                  <a:cubicBezTo>
                    <a:pt x="1406" y="596"/>
                    <a:pt x="1287" y="691"/>
                    <a:pt x="1144" y="691"/>
                  </a:cubicBezTo>
                  <a:lnTo>
                    <a:pt x="1" y="691"/>
                  </a:lnTo>
                  <a:lnTo>
                    <a:pt x="1" y="1358"/>
                  </a:lnTo>
                  <a:lnTo>
                    <a:pt x="1144" y="1358"/>
                  </a:lnTo>
                  <a:cubicBezTo>
                    <a:pt x="1287" y="1358"/>
                    <a:pt x="1406" y="1430"/>
                    <a:pt x="1453" y="1549"/>
                  </a:cubicBezTo>
                  <a:cubicBezTo>
                    <a:pt x="1572" y="1834"/>
                    <a:pt x="1787" y="2025"/>
                    <a:pt x="2001" y="2025"/>
                  </a:cubicBezTo>
                  <a:cubicBezTo>
                    <a:pt x="2239" y="2025"/>
                    <a:pt x="2454" y="1834"/>
                    <a:pt x="2573" y="1549"/>
                  </a:cubicBezTo>
                  <a:cubicBezTo>
                    <a:pt x="2620" y="1430"/>
                    <a:pt x="2739" y="1358"/>
                    <a:pt x="2882" y="1358"/>
                  </a:cubicBezTo>
                  <a:lnTo>
                    <a:pt x="4002" y="1358"/>
                  </a:lnTo>
                  <a:lnTo>
                    <a:pt x="4002" y="691"/>
                  </a:lnTo>
                  <a:lnTo>
                    <a:pt x="2882" y="691"/>
                  </a:lnTo>
                  <a:cubicBezTo>
                    <a:pt x="2739" y="691"/>
                    <a:pt x="2620" y="596"/>
                    <a:pt x="2573" y="477"/>
                  </a:cubicBezTo>
                  <a:cubicBezTo>
                    <a:pt x="2454" y="191"/>
                    <a:pt x="2239" y="1"/>
                    <a:pt x="20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32" name="Google Shape;332;p28"/>
            <p:cNvSpPr/>
            <p:nvPr/>
          </p:nvSpPr>
          <p:spPr>
            <a:xfrm>
              <a:off x="4905425" y="3613542"/>
              <a:ext cx="131226" cy="87517"/>
            </a:xfrm>
            <a:custGeom>
              <a:rect b="b" l="l" r="r" t="t"/>
              <a:pathLst>
                <a:path extrusionOk="0" h="2669" w="4002">
                  <a:moveTo>
                    <a:pt x="1" y="1"/>
                  </a:moveTo>
                  <a:lnTo>
                    <a:pt x="1" y="2335"/>
                  </a:lnTo>
                  <a:cubicBezTo>
                    <a:pt x="1" y="2501"/>
                    <a:pt x="167" y="2668"/>
                    <a:pt x="334" y="2668"/>
                  </a:cubicBezTo>
                  <a:lnTo>
                    <a:pt x="3668" y="2668"/>
                  </a:lnTo>
                  <a:cubicBezTo>
                    <a:pt x="3859" y="2668"/>
                    <a:pt x="4002" y="2501"/>
                    <a:pt x="4002" y="2335"/>
                  </a:cubicBezTo>
                  <a:lnTo>
                    <a:pt x="4002" y="1"/>
                  </a:lnTo>
                  <a:lnTo>
                    <a:pt x="3073" y="1"/>
                  </a:lnTo>
                  <a:cubicBezTo>
                    <a:pt x="2835" y="406"/>
                    <a:pt x="2430" y="668"/>
                    <a:pt x="2001" y="668"/>
                  </a:cubicBezTo>
                  <a:cubicBezTo>
                    <a:pt x="1572" y="668"/>
                    <a:pt x="1191" y="406"/>
                    <a:pt x="9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33" name="Google Shape;333;p28"/>
            <p:cNvSpPr/>
            <p:nvPr/>
          </p:nvSpPr>
          <p:spPr>
            <a:xfrm>
              <a:off x="4927297" y="3326982"/>
              <a:ext cx="87484" cy="45316"/>
            </a:xfrm>
            <a:custGeom>
              <a:rect b="b" l="l" r="r" t="t"/>
              <a:pathLst>
                <a:path extrusionOk="0" h="1382" w="2668">
                  <a:moveTo>
                    <a:pt x="667" y="0"/>
                  </a:moveTo>
                  <a:cubicBezTo>
                    <a:pt x="310" y="0"/>
                    <a:pt x="1" y="310"/>
                    <a:pt x="1" y="667"/>
                  </a:cubicBezTo>
                  <a:lnTo>
                    <a:pt x="1" y="1048"/>
                  </a:lnTo>
                  <a:cubicBezTo>
                    <a:pt x="1" y="1238"/>
                    <a:pt x="167" y="1381"/>
                    <a:pt x="334" y="1381"/>
                  </a:cubicBezTo>
                  <a:lnTo>
                    <a:pt x="2334" y="1381"/>
                  </a:lnTo>
                  <a:cubicBezTo>
                    <a:pt x="2525" y="1381"/>
                    <a:pt x="2668" y="1238"/>
                    <a:pt x="2668" y="1048"/>
                  </a:cubicBezTo>
                  <a:lnTo>
                    <a:pt x="2668" y="667"/>
                  </a:lnTo>
                  <a:cubicBezTo>
                    <a:pt x="2668" y="310"/>
                    <a:pt x="2382" y="0"/>
                    <a:pt x="20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334" name="Google Shape;334;p28"/>
          <p:cNvGrpSpPr/>
          <p:nvPr/>
        </p:nvGrpSpPr>
        <p:grpSpPr>
          <a:xfrm>
            <a:off x="6232596" y="562540"/>
            <a:ext cx="392219" cy="324396"/>
            <a:chOff x="5355219" y="2129849"/>
            <a:chExt cx="374863" cy="328004"/>
          </a:xfrm>
        </p:grpSpPr>
        <p:sp>
          <p:nvSpPr>
            <p:cNvPr id="335" name="Google Shape;335;p28"/>
            <p:cNvSpPr/>
            <p:nvPr/>
          </p:nvSpPr>
          <p:spPr>
            <a:xfrm>
              <a:off x="5355219" y="2129849"/>
              <a:ext cx="274124" cy="153097"/>
            </a:xfrm>
            <a:custGeom>
              <a:rect b="b" l="l" r="r" t="t"/>
              <a:pathLst>
                <a:path extrusionOk="0" h="4669" w="8360">
                  <a:moveTo>
                    <a:pt x="7360" y="1"/>
                  </a:moveTo>
                  <a:cubicBezTo>
                    <a:pt x="5407" y="1"/>
                    <a:pt x="3383" y="1215"/>
                    <a:pt x="2549" y="1787"/>
                  </a:cubicBezTo>
                  <a:cubicBezTo>
                    <a:pt x="2239" y="1120"/>
                    <a:pt x="1382" y="667"/>
                    <a:pt x="358" y="667"/>
                  </a:cubicBezTo>
                  <a:cubicBezTo>
                    <a:pt x="239" y="667"/>
                    <a:pt x="120" y="715"/>
                    <a:pt x="72" y="810"/>
                  </a:cubicBezTo>
                  <a:cubicBezTo>
                    <a:pt x="1" y="929"/>
                    <a:pt x="1" y="1048"/>
                    <a:pt x="48" y="1144"/>
                  </a:cubicBezTo>
                  <a:lnTo>
                    <a:pt x="644" y="2334"/>
                  </a:lnTo>
                  <a:lnTo>
                    <a:pt x="48" y="3525"/>
                  </a:lnTo>
                  <a:cubicBezTo>
                    <a:pt x="1" y="3620"/>
                    <a:pt x="1" y="3740"/>
                    <a:pt x="72" y="3835"/>
                  </a:cubicBezTo>
                  <a:cubicBezTo>
                    <a:pt x="120" y="3930"/>
                    <a:pt x="239" y="4001"/>
                    <a:pt x="358" y="4001"/>
                  </a:cubicBezTo>
                  <a:cubicBezTo>
                    <a:pt x="1382" y="4001"/>
                    <a:pt x="2239" y="3549"/>
                    <a:pt x="2549" y="2882"/>
                  </a:cubicBezTo>
                  <a:cubicBezTo>
                    <a:pt x="3383" y="3454"/>
                    <a:pt x="5407" y="4668"/>
                    <a:pt x="7360" y="4668"/>
                  </a:cubicBezTo>
                  <a:cubicBezTo>
                    <a:pt x="7717" y="4668"/>
                    <a:pt x="8050" y="4621"/>
                    <a:pt x="8360" y="4549"/>
                  </a:cubicBezTo>
                  <a:cubicBezTo>
                    <a:pt x="7741" y="4001"/>
                    <a:pt x="7360" y="3216"/>
                    <a:pt x="7360" y="2334"/>
                  </a:cubicBezTo>
                  <a:cubicBezTo>
                    <a:pt x="7360" y="1453"/>
                    <a:pt x="7741" y="667"/>
                    <a:pt x="8360" y="120"/>
                  </a:cubicBezTo>
                  <a:cubicBezTo>
                    <a:pt x="8050" y="48"/>
                    <a:pt x="7717" y="1"/>
                    <a:pt x="73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36" name="Google Shape;336;p28"/>
            <p:cNvSpPr/>
            <p:nvPr/>
          </p:nvSpPr>
          <p:spPr>
            <a:xfrm>
              <a:off x="5618399" y="2141555"/>
              <a:ext cx="111683" cy="129684"/>
            </a:xfrm>
            <a:custGeom>
              <a:rect b="b" l="l" r="r" t="t"/>
              <a:pathLst>
                <a:path extrusionOk="0" h="3955" w="3406">
                  <a:moveTo>
                    <a:pt x="1001" y="1644"/>
                  </a:moveTo>
                  <a:cubicBezTo>
                    <a:pt x="1191" y="1644"/>
                    <a:pt x="1334" y="1787"/>
                    <a:pt x="1334" y="1977"/>
                  </a:cubicBezTo>
                  <a:cubicBezTo>
                    <a:pt x="1334" y="2168"/>
                    <a:pt x="1191" y="2311"/>
                    <a:pt x="1001" y="2311"/>
                  </a:cubicBezTo>
                  <a:cubicBezTo>
                    <a:pt x="810" y="2311"/>
                    <a:pt x="667" y="2168"/>
                    <a:pt x="667" y="1977"/>
                  </a:cubicBezTo>
                  <a:cubicBezTo>
                    <a:pt x="667" y="1787"/>
                    <a:pt x="810" y="1644"/>
                    <a:pt x="1001" y="1644"/>
                  </a:cubicBezTo>
                  <a:close/>
                  <a:moveTo>
                    <a:pt x="1096" y="1"/>
                  </a:moveTo>
                  <a:cubicBezTo>
                    <a:pt x="429" y="430"/>
                    <a:pt x="0" y="1168"/>
                    <a:pt x="0" y="1977"/>
                  </a:cubicBezTo>
                  <a:cubicBezTo>
                    <a:pt x="0" y="2811"/>
                    <a:pt x="453" y="3525"/>
                    <a:pt x="1096" y="3954"/>
                  </a:cubicBezTo>
                  <a:cubicBezTo>
                    <a:pt x="2501" y="3359"/>
                    <a:pt x="3287" y="2216"/>
                    <a:pt x="3334" y="2144"/>
                  </a:cubicBezTo>
                  <a:cubicBezTo>
                    <a:pt x="3406" y="2049"/>
                    <a:pt x="3406" y="1906"/>
                    <a:pt x="3334" y="1787"/>
                  </a:cubicBezTo>
                  <a:cubicBezTo>
                    <a:pt x="3287" y="1739"/>
                    <a:pt x="2501" y="596"/>
                    <a:pt x="10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37" name="Google Shape;337;p28"/>
            <p:cNvSpPr/>
            <p:nvPr/>
          </p:nvSpPr>
          <p:spPr>
            <a:xfrm>
              <a:off x="5455953" y="2304789"/>
              <a:ext cx="274124" cy="153064"/>
            </a:xfrm>
            <a:custGeom>
              <a:rect b="b" l="l" r="r" t="t"/>
              <a:pathLst>
                <a:path extrusionOk="0" h="4668" w="8360">
                  <a:moveTo>
                    <a:pt x="1001" y="0"/>
                  </a:moveTo>
                  <a:cubicBezTo>
                    <a:pt x="644" y="0"/>
                    <a:pt x="311" y="48"/>
                    <a:pt x="1" y="119"/>
                  </a:cubicBezTo>
                  <a:cubicBezTo>
                    <a:pt x="620" y="667"/>
                    <a:pt x="1001" y="1477"/>
                    <a:pt x="1001" y="2334"/>
                  </a:cubicBezTo>
                  <a:cubicBezTo>
                    <a:pt x="1001" y="3191"/>
                    <a:pt x="620" y="4001"/>
                    <a:pt x="1" y="4549"/>
                  </a:cubicBezTo>
                  <a:cubicBezTo>
                    <a:pt x="311" y="4620"/>
                    <a:pt x="644" y="4668"/>
                    <a:pt x="1001" y="4668"/>
                  </a:cubicBezTo>
                  <a:cubicBezTo>
                    <a:pt x="2954" y="4668"/>
                    <a:pt x="4978" y="3453"/>
                    <a:pt x="5812" y="2882"/>
                  </a:cubicBezTo>
                  <a:cubicBezTo>
                    <a:pt x="6121" y="3548"/>
                    <a:pt x="6979" y="4001"/>
                    <a:pt x="8003" y="4001"/>
                  </a:cubicBezTo>
                  <a:cubicBezTo>
                    <a:pt x="8122" y="4001"/>
                    <a:pt x="8241" y="3953"/>
                    <a:pt x="8288" y="3858"/>
                  </a:cubicBezTo>
                  <a:cubicBezTo>
                    <a:pt x="8360" y="3739"/>
                    <a:pt x="8360" y="3620"/>
                    <a:pt x="8312" y="3525"/>
                  </a:cubicBezTo>
                  <a:lnTo>
                    <a:pt x="7717" y="2334"/>
                  </a:lnTo>
                  <a:lnTo>
                    <a:pt x="8312" y="1143"/>
                  </a:lnTo>
                  <a:cubicBezTo>
                    <a:pt x="8360" y="1048"/>
                    <a:pt x="8360" y="929"/>
                    <a:pt x="8288" y="834"/>
                  </a:cubicBezTo>
                  <a:cubicBezTo>
                    <a:pt x="8241" y="738"/>
                    <a:pt x="8122" y="667"/>
                    <a:pt x="8003" y="667"/>
                  </a:cubicBezTo>
                  <a:cubicBezTo>
                    <a:pt x="6979" y="667"/>
                    <a:pt x="6121" y="1119"/>
                    <a:pt x="5812" y="1786"/>
                  </a:cubicBezTo>
                  <a:cubicBezTo>
                    <a:pt x="4978" y="1215"/>
                    <a:pt x="2954" y="0"/>
                    <a:pt x="10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38" name="Google Shape;338;p28"/>
            <p:cNvSpPr/>
            <p:nvPr/>
          </p:nvSpPr>
          <p:spPr>
            <a:xfrm>
              <a:off x="5355219" y="2316495"/>
              <a:ext cx="111716" cy="129652"/>
            </a:xfrm>
            <a:custGeom>
              <a:rect b="b" l="l" r="r" t="t"/>
              <a:pathLst>
                <a:path extrusionOk="0" h="3954" w="3407">
                  <a:moveTo>
                    <a:pt x="2406" y="1643"/>
                  </a:moveTo>
                  <a:cubicBezTo>
                    <a:pt x="2597" y="1643"/>
                    <a:pt x="2740" y="1786"/>
                    <a:pt x="2740" y="1977"/>
                  </a:cubicBezTo>
                  <a:cubicBezTo>
                    <a:pt x="2740" y="2167"/>
                    <a:pt x="2597" y="2310"/>
                    <a:pt x="2406" y="2310"/>
                  </a:cubicBezTo>
                  <a:cubicBezTo>
                    <a:pt x="2216" y="2310"/>
                    <a:pt x="2073" y="2167"/>
                    <a:pt x="2073" y="1977"/>
                  </a:cubicBezTo>
                  <a:cubicBezTo>
                    <a:pt x="2073" y="1786"/>
                    <a:pt x="2216" y="1643"/>
                    <a:pt x="2406" y="1643"/>
                  </a:cubicBezTo>
                  <a:close/>
                  <a:moveTo>
                    <a:pt x="2311" y="0"/>
                  </a:moveTo>
                  <a:cubicBezTo>
                    <a:pt x="906" y="596"/>
                    <a:pt x="120" y="1739"/>
                    <a:pt x="72" y="1810"/>
                  </a:cubicBezTo>
                  <a:cubicBezTo>
                    <a:pt x="1" y="1905"/>
                    <a:pt x="1" y="2048"/>
                    <a:pt x="72" y="2167"/>
                  </a:cubicBezTo>
                  <a:cubicBezTo>
                    <a:pt x="120" y="2215"/>
                    <a:pt x="906" y="3358"/>
                    <a:pt x="2311" y="3953"/>
                  </a:cubicBezTo>
                  <a:cubicBezTo>
                    <a:pt x="2978" y="3525"/>
                    <a:pt x="3406" y="2787"/>
                    <a:pt x="3406" y="1977"/>
                  </a:cubicBezTo>
                  <a:cubicBezTo>
                    <a:pt x="3406" y="1167"/>
                    <a:pt x="2978" y="429"/>
                    <a:pt x="23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339" name="Google Shape;339;p28"/>
          <p:cNvGrpSpPr/>
          <p:nvPr/>
        </p:nvGrpSpPr>
        <p:grpSpPr>
          <a:xfrm>
            <a:off x="3319588" y="539921"/>
            <a:ext cx="393831" cy="369572"/>
            <a:chOff x="5998709" y="3327179"/>
            <a:chExt cx="376404" cy="373682"/>
          </a:xfrm>
        </p:grpSpPr>
        <p:sp>
          <p:nvSpPr>
            <p:cNvPr id="340" name="Google Shape;340;p28"/>
            <p:cNvSpPr/>
            <p:nvPr/>
          </p:nvSpPr>
          <p:spPr>
            <a:xfrm>
              <a:off x="6204079" y="3393285"/>
              <a:ext cx="111683" cy="157031"/>
            </a:xfrm>
            <a:custGeom>
              <a:rect b="b" l="l" r="r" t="t"/>
              <a:pathLst>
                <a:path extrusionOk="0" h="4789" w="3406">
                  <a:moveTo>
                    <a:pt x="107" y="1"/>
                  </a:moveTo>
                  <a:cubicBezTo>
                    <a:pt x="71" y="1"/>
                    <a:pt x="36" y="1"/>
                    <a:pt x="0" y="2"/>
                  </a:cubicBezTo>
                  <a:lnTo>
                    <a:pt x="2715" y="4789"/>
                  </a:lnTo>
                  <a:cubicBezTo>
                    <a:pt x="3406" y="3408"/>
                    <a:pt x="3287" y="1836"/>
                    <a:pt x="2310" y="860"/>
                  </a:cubicBezTo>
                  <a:cubicBezTo>
                    <a:pt x="1717" y="266"/>
                    <a:pt x="926" y="1"/>
                    <a:pt x="1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41" name="Google Shape;341;p28"/>
            <p:cNvSpPr/>
            <p:nvPr/>
          </p:nvSpPr>
          <p:spPr>
            <a:xfrm>
              <a:off x="6141612" y="3397253"/>
              <a:ext cx="139030" cy="206184"/>
            </a:xfrm>
            <a:custGeom>
              <a:rect b="b" l="l" r="r" t="t"/>
              <a:pathLst>
                <a:path extrusionOk="0" h="6288" w="4240">
                  <a:moveTo>
                    <a:pt x="1191" y="0"/>
                  </a:moveTo>
                  <a:cubicBezTo>
                    <a:pt x="786" y="96"/>
                    <a:pt x="381" y="239"/>
                    <a:pt x="0" y="477"/>
                  </a:cubicBezTo>
                  <a:lnTo>
                    <a:pt x="3334" y="6287"/>
                  </a:lnTo>
                  <a:cubicBezTo>
                    <a:pt x="3477" y="6168"/>
                    <a:pt x="3596" y="6049"/>
                    <a:pt x="3739" y="5930"/>
                  </a:cubicBezTo>
                  <a:cubicBezTo>
                    <a:pt x="3929" y="5740"/>
                    <a:pt x="4096" y="5549"/>
                    <a:pt x="4239" y="5335"/>
                  </a:cubicBezTo>
                  <a:lnTo>
                    <a:pt x="119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42" name="Google Shape;342;p28"/>
            <p:cNvSpPr/>
            <p:nvPr/>
          </p:nvSpPr>
          <p:spPr>
            <a:xfrm>
              <a:off x="6058028" y="3477689"/>
              <a:ext cx="112502" cy="157130"/>
            </a:xfrm>
            <a:custGeom>
              <a:rect b="b" l="l" r="r" t="t"/>
              <a:pathLst>
                <a:path extrusionOk="0" h="4792" w="3431">
                  <a:moveTo>
                    <a:pt x="692" y="0"/>
                  </a:moveTo>
                  <a:cubicBezTo>
                    <a:pt x="1" y="1381"/>
                    <a:pt x="120" y="2953"/>
                    <a:pt x="1096" y="3930"/>
                  </a:cubicBezTo>
                  <a:cubicBezTo>
                    <a:pt x="1609" y="4465"/>
                    <a:pt x="2332" y="4791"/>
                    <a:pt x="3243" y="4791"/>
                  </a:cubicBezTo>
                  <a:cubicBezTo>
                    <a:pt x="3305" y="4791"/>
                    <a:pt x="3367" y="4790"/>
                    <a:pt x="3430" y="4787"/>
                  </a:cubicBezTo>
                  <a:lnTo>
                    <a:pt x="6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43" name="Google Shape;343;p28"/>
            <p:cNvSpPr/>
            <p:nvPr/>
          </p:nvSpPr>
          <p:spPr>
            <a:xfrm>
              <a:off x="6093180" y="3424568"/>
              <a:ext cx="139030" cy="206970"/>
            </a:xfrm>
            <a:custGeom>
              <a:rect b="b" l="l" r="r" t="t"/>
              <a:pathLst>
                <a:path extrusionOk="0" h="6312" w="4240">
                  <a:moveTo>
                    <a:pt x="929" y="1"/>
                  </a:moveTo>
                  <a:cubicBezTo>
                    <a:pt x="786" y="120"/>
                    <a:pt x="644" y="239"/>
                    <a:pt x="501" y="358"/>
                  </a:cubicBezTo>
                  <a:cubicBezTo>
                    <a:pt x="310" y="549"/>
                    <a:pt x="143" y="739"/>
                    <a:pt x="1" y="953"/>
                  </a:cubicBezTo>
                  <a:lnTo>
                    <a:pt x="3073" y="6312"/>
                  </a:lnTo>
                  <a:cubicBezTo>
                    <a:pt x="3477" y="6216"/>
                    <a:pt x="3859" y="6050"/>
                    <a:pt x="4240" y="5835"/>
                  </a:cubicBezTo>
                  <a:lnTo>
                    <a:pt x="92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44" name="Google Shape;344;p28"/>
            <p:cNvSpPr/>
            <p:nvPr/>
          </p:nvSpPr>
          <p:spPr>
            <a:xfrm>
              <a:off x="6251691" y="3327179"/>
              <a:ext cx="123422" cy="121651"/>
            </a:xfrm>
            <a:custGeom>
              <a:rect b="b" l="l" r="r" t="t"/>
              <a:pathLst>
                <a:path extrusionOk="0" h="3710" w="3764">
                  <a:moveTo>
                    <a:pt x="1034" y="0"/>
                  </a:moveTo>
                  <a:cubicBezTo>
                    <a:pt x="948" y="0"/>
                    <a:pt x="858" y="30"/>
                    <a:pt x="787" y="89"/>
                  </a:cubicBezTo>
                  <a:cubicBezTo>
                    <a:pt x="382" y="518"/>
                    <a:pt x="144" y="1018"/>
                    <a:pt x="1" y="1590"/>
                  </a:cubicBezTo>
                  <a:cubicBezTo>
                    <a:pt x="501" y="1756"/>
                    <a:pt x="953" y="2018"/>
                    <a:pt x="1335" y="2399"/>
                  </a:cubicBezTo>
                  <a:cubicBezTo>
                    <a:pt x="1716" y="2780"/>
                    <a:pt x="1978" y="3233"/>
                    <a:pt x="2144" y="3709"/>
                  </a:cubicBezTo>
                  <a:cubicBezTo>
                    <a:pt x="2716" y="3590"/>
                    <a:pt x="3216" y="3328"/>
                    <a:pt x="3621" y="2923"/>
                  </a:cubicBezTo>
                  <a:cubicBezTo>
                    <a:pt x="3764" y="2804"/>
                    <a:pt x="3764" y="2590"/>
                    <a:pt x="3621" y="2447"/>
                  </a:cubicBezTo>
                  <a:cubicBezTo>
                    <a:pt x="3460" y="2300"/>
                    <a:pt x="3284" y="2258"/>
                    <a:pt x="3123" y="2258"/>
                  </a:cubicBezTo>
                  <a:cubicBezTo>
                    <a:pt x="2998" y="2258"/>
                    <a:pt x="2881" y="2283"/>
                    <a:pt x="2787" y="2304"/>
                  </a:cubicBezTo>
                  <a:cubicBezTo>
                    <a:pt x="2716" y="2328"/>
                    <a:pt x="2597" y="2352"/>
                    <a:pt x="2549" y="2352"/>
                  </a:cubicBezTo>
                  <a:cubicBezTo>
                    <a:pt x="2549" y="2304"/>
                    <a:pt x="2573" y="2185"/>
                    <a:pt x="2597" y="2114"/>
                  </a:cubicBezTo>
                  <a:cubicBezTo>
                    <a:pt x="2644" y="1923"/>
                    <a:pt x="2716" y="1566"/>
                    <a:pt x="2454" y="1280"/>
                  </a:cubicBezTo>
                  <a:cubicBezTo>
                    <a:pt x="2300" y="1126"/>
                    <a:pt x="2126" y="1083"/>
                    <a:pt x="1964" y="1083"/>
                  </a:cubicBezTo>
                  <a:cubicBezTo>
                    <a:pt x="1825" y="1083"/>
                    <a:pt x="1696" y="1115"/>
                    <a:pt x="1596" y="1137"/>
                  </a:cubicBezTo>
                  <a:cubicBezTo>
                    <a:pt x="1539" y="1137"/>
                    <a:pt x="1452" y="1168"/>
                    <a:pt x="1407" y="1168"/>
                  </a:cubicBezTo>
                  <a:cubicBezTo>
                    <a:pt x="1395" y="1168"/>
                    <a:pt x="1387" y="1166"/>
                    <a:pt x="1382" y="1161"/>
                  </a:cubicBezTo>
                  <a:cubicBezTo>
                    <a:pt x="1358" y="1137"/>
                    <a:pt x="1406" y="1018"/>
                    <a:pt x="1406" y="947"/>
                  </a:cubicBezTo>
                  <a:cubicBezTo>
                    <a:pt x="1454" y="732"/>
                    <a:pt x="1549" y="375"/>
                    <a:pt x="1263" y="89"/>
                  </a:cubicBezTo>
                  <a:cubicBezTo>
                    <a:pt x="1204" y="30"/>
                    <a:pt x="1120" y="0"/>
                    <a:pt x="10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45" name="Google Shape;345;p28"/>
            <p:cNvSpPr/>
            <p:nvPr/>
          </p:nvSpPr>
          <p:spPr>
            <a:xfrm>
              <a:off x="5998709" y="3579210"/>
              <a:ext cx="123389" cy="121651"/>
            </a:xfrm>
            <a:custGeom>
              <a:rect b="b" l="l" r="r" t="t"/>
              <a:pathLst>
                <a:path extrusionOk="0" h="3710" w="3763">
                  <a:moveTo>
                    <a:pt x="1619" y="0"/>
                  </a:moveTo>
                  <a:cubicBezTo>
                    <a:pt x="1048" y="119"/>
                    <a:pt x="548" y="381"/>
                    <a:pt x="143" y="786"/>
                  </a:cubicBezTo>
                  <a:cubicBezTo>
                    <a:pt x="0" y="905"/>
                    <a:pt x="0" y="1119"/>
                    <a:pt x="143" y="1262"/>
                  </a:cubicBezTo>
                  <a:cubicBezTo>
                    <a:pt x="304" y="1410"/>
                    <a:pt x="479" y="1451"/>
                    <a:pt x="640" y="1451"/>
                  </a:cubicBezTo>
                  <a:cubicBezTo>
                    <a:pt x="766" y="1451"/>
                    <a:pt x="883" y="1426"/>
                    <a:pt x="976" y="1405"/>
                  </a:cubicBezTo>
                  <a:cubicBezTo>
                    <a:pt x="1048" y="1381"/>
                    <a:pt x="1167" y="1358"/>
                    <a:pt x="1215" y="1358"/>
                  </a:cubicBezTo>
                  <a:cubicBezTo>
                    <a:pt x="1215" y="1405"/>
                    <a:pt x="1191" y="1524"/>
                    <a:pt x="1167" y="1596"/>
                  </a:cubicBezTo>
                  <a:cubicBezTo>
                    <a:pt x="1119" y="1786"/>
                    <a:pt x="1048" y="2143"/>
                    <a:pt x="1310" y="2429"/>
                  </a:cubicBezTo>
                  <a:cubicBezTo>
                    <a:pt x="1463" y="2583"/>
                    <a:pt x="1638" y="2626"/>
                    <a:pt x="1799" y="2626"/>
                  </a:cubicBezTo>
                  <a:cubicBezTo>
                    <a:pt x="1938" y="2626"/>
                    <a:pt x="2068" y="2594"/>
                    <a:pt x="2167" y="2572"/>
                  </a:cubicBezTo>
                  <a:cubicBezTo>
                    <a:pt x="2224" y="2572"/>
                    <a:pt x="2312" y="2542"/>
                    <a:pt x="2357" y="2542"/>
                  </a:cubicBezTo>
                  <a:cubicBezTo>
                    <a:pt x="2368" y="2542"/>
                    <a:pt x="2377" y="2543"/>
                    <a:pt x="2381" y="2548"/>
                  </a:cubicBezTo>
                  <a:cubicBezTo>
                    <a:pt x="2405" y="2572"/>
                    <a:pt x="2358" y="2691"/>
                    <a:pt x="2358" y="2763"/>
                  </a:cubicBezTo>
                  <a:cubicBezTo>
                    <a:pt x="2310" y="2977"/>
                    <a:pt x="2215" y="3334"/>
                    <a:pt x="2501" y="3620"/>
                  </a:cubicBezTo>
                  <a:cubicBezTo>
                    <a:pt x="2560" y="3679"/>
                    <a:pt x="2643" y="3709"/>
                    <a:pt x="2730" y="3709"/>
                  </a:cubicBezTo>
                  <a:cubicBezTo>
                    <a:pt x="2816" y="3709"/>
                    <a:pt x="2905" y="3679"/>
                    <a:pt x="2977" y="3620"/>
                  </a:cubicBezTo>
                  <a:cubicBezTo>
                    <a:pt x="3382" y="3191"/>
                    <a:pt x="3620" y="2691"/>
                    <a:pt x="3763" y="2120"/>
                  </a:cubicBezTo>
                  <a:cubicBezTo>
                    <a:pt x="3263" y="1953"/>
                    <a:pt x="2810" y="1691"/>
                    <a:pt x="2429" y="1310"/>
                  </a:cubicBezTo>
                  <a:cubicBezTo>
                    <a:pt x="2048" y="929"/>
                    <a:pt x="1786" y="476"/>
                    <a:pt x="16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346" name="Google Shape;346;p28"/>
          <p:cNvGrpSpPr/>
          <p:nvPr/>
        </p:nvGrpSpPr>
        <p:grpSpPr>
          <a:xfrm>
            <a:off x="5333520" y="539695"/>
            <a:ext cx="344014" cy="369986"/>
            <a:chOff x="4060500" y="3971193"/>
            <a:chExt cx="328791" cy="374101"/>
          </a:xfrm>
        </p:grpSpPr>
        <p:sp>
          <p:nvSpPr>
            <p:cNvPr id="347" name="Google Shape;347;p28"/>
            <p:cNvSpPr/>
            <p:nvPr/>
          </p:nvSpPr>
          <p:spPr>
            <a:xfrm>
              <a:off x="4126082" y="4191418"/>
              <a:ext cx="65646" cy="88271"/>
            </a:xfrm>
            <a:custGeom>
              <a:rect b="b" l="l" r="r" t="t"/>
              <a:pathLst>
                <a:path extrusionOk="0" h="2692" w="2002">
                  <a:moveTo>
                    <a:pt x="1001" y="1"/>
                  </a:moveTo>
                  <a:cubicBezTo>
                    <a:pt x="549" y="1"/>
                    <a:pt x="1" y="1025"/>
                    <a:pt x="1" y="1691"/>
                  </a:cubicBezTo>
                  <a:cubicBezTo>
                    <a:pt x="1" y="2239"/>
                    <a:pt x="453" y="2692"/>
                    <a:pt x="1001" y="2692"/>
                  </a:cubicBezTo>
                  <a:cubicBezTo>
                    <a:pt x="1573" y="2692"/>
                    <a:pt x="2001" y="2239"/>
                    <a:pt x="2001" y="1691"/>
                  </a:cubicBezTo>
                  <a:cubicBezTo>
                    <a:pt x="2001" y="1025"/>
                    <a:pt x="1477" y="1"/>
                    <a:pt x="10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48" name="Google Shape;348;p28"/>
            <p:cNvSpPr/>
            <p:nvPr/>
          </p:nvSpPr>
          <p:spPr>
            <a:xfrm>
              <a:off x="4060500" y="3971193"/>
              <a:ext cx="197593" cy="374101"/>
            </a:xfrm>
            <a:custGeom>
              <a:rect b="b" l="l" r="r" t="t"/>
              <a:pathLst>
                <a:path extrusionOk="0" h="11409" w="6026">
                  <a:moveTo>
                    <a:pt x="3001" y="6050"/>
                  </a:moveTo>
                  <a:cubicBezTo>
                    <a:pt x="4025" y="6050"/>
                    <a:pt x="4668" y="7598"/>
                    <a:pt x="4668" y="8407"/>
                  </a:cubicBezTo>
                  <a:cubicBezTo>
                    <a:pt x="4668" y="9312"/>
                    <a:pt x="3930" y="10074"/>
                    <a:pt x="3001" y="10074"/>
                  </a:cubicBezTo>
                  <a:cubicBezTo>
                    <a:pt x="2096" y="10074"/>
                    <a:pt x="1334" y="9312"/>
                    <a:pt x="1334" y="8407"/>
                  </a:cubicBezTo>
                  <a:cubicBezTo>
                    <a:pt x="1334" y="7598"/>
                    <a:pt x="2001" y="6050"/>
                    <a:pt x="3001" y="6050"/>
                  </a:cubicBezTo>
                  <a:close/>
                  <a:moveTo>
                    <a:pt x="3668" y="1"/>
                  </a:moveTo>
                  <a:cubicBezTo>
                    <a:pt x="3120" y="25"/>
                    <a:pt x="2668" y="453"/>
                    <a:pt x="2668" y="1001"/>
                  </a:cubicBezTo>
                  <a:lnTo>
                    <a:pt x="2668" y="1430"/>
                  </a:lnTo>
                  <a:cubicBezTo>
                    <a:pt x="1906" y="1573"/>
                    <a:pt x="1334" y="2239"/>
                    <a:pt x="1334" y="3049"/>
                  </a:cubicBezTo>
                  <a:cubicBezTo>
                    <a:pt x="1334" y="4311"/>
                    <a:pt x="1024" y="4930"/>
                    <a:pt x="715" y="5573"/>
                  </a:cubicBezTo>
                  <a:cubicBezTo>
                    <a:pt x="381" y="6264"/>
                    <a:pt x="24" y="6955"/>
                    <a:pt x="0" y="8336"/>
                  </a:cubicBezTo>
                  <a:cubicBezTo>
                    <a:pt x="0" y="9979"/>
                    <a:pt x="1310" y="11384"/>
                    <a:pt x="2953" y="11408"/>
                  </a:cubicBezTo>
                  <a:cubicBezTo>
                    <a:pt x="2968" y="11408"/>
                    <a:pt x="2982" y="11408"/>
                    <a:pt x="2997" y="11408"/>
                  </a:cubicBezTo>
                  <a:cubicBezTo>
                    <a:pt x="4668" y="11408"/>
                    <a:pt x="6026" y="10037"/>
                    <a:pt x="6026" y="8407"/>
                  </a:cubicBezTo>
                  <a:cubicBezTo>
                    <a:pt x="6026" y="6979"/>
                    <a:pt x="5668" y="6264"/>
                    <a:pt x="5311" y="5573"/>
                  </a:cubicBezTo>
                  <a:cubicBezTo>
                    <a:pt x="4978" y="4930"/>
                    <a:pt x="4668" y="4311"/>
                    <a:pt x="4668" y="3049"/>
                  </a:cubicBezTo>
                  <a:cubicBezTo>
                    <a:pt x="4668" y="2239"/>
                    <a:pt x="4097" y="1573"/>
                    <a:pt x="3334" y="1430"/>
                  </a:cubicBezTo>
                  <a:lnTo>
                    <a:pt x="3334" y="1001"/>
                  </a:lnTo>
                  <a:cubicBezTo>
                    <a:pt x="3334" y="834"/>
                    <a:pt x="3501" y="668"/>
                    <a:pt x="3668" y="668"/>
                  </a:cubicBezTo>
                  <a:cubicBezTo>
                    <a:pt x="3882" y="668"/>
                    <a:pt x="4025" y="501"/>
                    <a:pt x="4001" y="311"/>
                  </a:cubicBezTo>
                  <a:cubicBezTo>
                    <a:pt x="4001" y="144"/>
                    <a:pt x="3835" y="1"/>
                    <a:pt x="36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49" name="Google Shape;349;p28"/>
            <p:cNvSpPr/>
            <p:nvPr/>
          </p:nvSpPr>
          <p:spPr>
            <a:xfrm>
              <a:off x="4236194" y="3971193"/>
              <a:ext cx="153097" cy="374068"/>
            </a:xfrm>
            <a:custGeom>
              <a:rect b="b" l="l" r="r" t="t"/>
              <a:pathLst>
                <a:path extrusionOk="0" h="11408" w="4669">
                  <a:moveTo>
                    <a:pt x="2311" y="1"/>
                  </a:moveTo>
                  <a:cubicBezTo>
                    <a:pt x="1763" y="25"/>
                    <a:pt x="1334" y="453"/>
                    <a:pt x="1334" y="1001"/>
                  </a:cubicBezTo>
                  <a:lnTo>
                    <a:pt x="1334" y="1430"/>
                  </a:lnTo>
                  <a:cubicBezTo>
                    <a:pt x="572" y="1573"/>
                    <a:pt x="1" y="2239"/>
                    <a:pt x="1" y="3049"/>
                  </a:cubicBezTo>
                  <a:cubicBezTo>
                    <a:pt x="1" y="4145"/>
                    <a:pt x="239" y="4645"/>
                    <a:pt x="548" y="5288"/>
                  </a:cubicBezTo>
                  <a:cubicBezTo>
                    <a:pt x="906" y="6002"/>
                    <a:pt x="1334" y="6836"/>
                    <a:pt x="1334" y="8407"/>
                  </a:cubicBezTo>
                  <a:cubicBezTo>
                    <a:pt x="1334" y="9336"/>
                    <a:pt x="953" y="10289"/>
                    <a:pt x="215" y="11003"/>
                  </a:cubicBezTo>
                  <a:cubicBezTo>
                    <a:pt x="668" y="11265"/>
                    <a:pt x="1144" y="11408"/>
                    <a:pt x="1668" y="11408"/>
                  </a:cubicBezTo>
                  <a:cubicBezTo>
                    <a:pt x="3311" y="11408"/>
                    <a:pt x="4668" y="10051"/>
                    <a:pt x="4668" y="8407"/>
                  </a:cubicBezTo>
                  <a:cubicBezTo>
                    <a:pt x="4668" y="6979"/>
                    <a:pt x="4311" y="6264"/>
                    <a:pt x="3954" y="5573"/>
                  </a:cubicBezTo>
                  <a:cubicBezTo>
                    <a:pt x="3644" y="4930"/>
                    <a:pt x="3335" y="4311"/>
                    <a:pt x="3335" y="3049"/>
                  </a:cubicBezTo>
                  <a:cubicBezTo>
                    <a:pt x="3335" y="2239"/>
                    <a:pt x="2763" y="1573"/>
                    <a:pt x="2001" y="1430"/>
                  </a:cubicBezTo>
                  <a:lnTo>
                    <a:pt x="2001" y="1001"/>
                  </a:lnTo>
                  <a:cubicBezTo>
                    <a:pt x="2001" y="834"/>
                    <a:pt x="2144" y="668"/>
                    <a:pt x="2311" y="668"/>
                  </a:cubicBezTo>
                  <a:cubicBezTo>
                    <a:pt x="2525" y="668"/>
                    <a:pt x="2668" y="501"/>
                    <a:pt x="2668" y="311"/>
                  </a:cubicBezTo>
                  <a:cubicBezTo>
                    <a:pt x="2644" y="144"/>
                    <a:pt x="2477" y="1"/>
                    <a:pt x="23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29"/>
          <p:cNvSpPr txBox="1"/>
          <p:nvPr>
            <p:ph type="title"/>
          </p:nvPr>
        </p:nvSpPr>
        <p:spPr>
          <a:xfrm>
            <a:off x="4276950" y="2100633"/>
            <a:ext cx="4153800" cy="193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EDA</a:t>
            </a:r>
            <a:endParaRPr>
              <a:solidFill>
                <a:schemeClr val="lt2"/>
              </a:solidFill>
              <a:latin typeface="Big Shoulders Text Medium"/>
              <a:ea typeface="Big Shoulders Text Medium"/>
              <a:cs typeface="Big Shoulders Text Medium"/>
              <a:sym typeface="Big Shoulders Text Medium"/>
            </a:endParaRPr>
          </a:p>
        </p:txBody>
      </p:sp>
      <p:sp>
        <p:nvSpPr>
          <p:cNvPr id="355" name="Google Shape;355;p29"/>
          <p:cNvSpPr txBox="1"/>
          <p:nvPr>
            <p:ph idx="2" type="title"/>
          </p:nvPr>
        </p:nvSpPr>
        <p:spPr>
          <a:xfrm>
            <a:off x="7155875" y="885283"/>
            <a:ext cx="1198800" cy="987900"/>
          </a:xfrm>
          <a:prstGeom prst="rect">
            <a:avLst/>
          </a:prstGeom>
          <a:solidFill>
            <a:schemeClr val="lt2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</a:t>
            </a:r>
            <a:r>
              <a:rPr lang="en"/>
              <a:t>2</a:t>
            </a:r>
            <a:endParaRPr/>
          </a:p>
        </p:txBody>
      </p:sp>
      <p:cxnSp>
        <p:nvCxnSpPr>
          <p:cNvPr id="356" name="Google Shape;356;p29"/>
          <p:cNvCxnSpPr/>
          <p:nvPr/>
        </p:nvCxnSpPr>
        <p:spPr>
          <a:xfrm>
            <a:off x="4588450" y="4258225"/>
            <a:ext cx="46059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57" name="Google Shape;357;p29"/>
          <p:cNvPicPr preferRelativeResize="0"/>
          <p:nvPr>
            <p:ph idx="3" type="pic"/>
          </p:nvPr>
        </p:nvPicPr>
        <p:blipFill rotWithShape="1">
          <a:blip r:embed="rId3">
            <a:alphaModFix/>
          </a:blip>
          <a:srcRect b="6417" l="5592" r="20524" t="12859"/>
          <a:stretch/>
        </p:blipFill>
        <p:spPr>
          <a:xfrm>
            <a:off x="130839" y="-34600"/>
            <a:ext cx="4022100" cy="5274600"/>
          </a:xfrm>
          <a:prstGeom prst="parallelogram">
            <a:avLst>
              <a:gd fmla="val 25000" name="adj"/>
            </a:avLst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30"/>
          <p:cNvSpPr txBox="1"/>
          <p:nvPr>
            <p:ph type="title"/>
          </p:nvPr>
        </p:nvSpPr>
        <p:spPr>
          <a:xfrm>
            <a:off x="776600" y="357280"/>
            <a:ext cx="1830000" cy="55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DATAFRAME SNEAK PEAK</a:t>
            </a:r>
            <a:endParaRPr sz="2200"/>
          </a:p>
        </p:txBody>
      </p:sp>
      <p:pic>
        <p:nvPicPr>
          <p:cNvPr id="363" name="Google Shape;36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66325" y="312575"/>
            <a:ext cx="5256448" cy="1883700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30"/>
          <p:cNvSpPr txBox="1"/>
          <p:nvPr/>
        </p:nvSpPr>
        <p:spPr>
          <a:xfrm>
            <a:off x="634950" y="2196266"/>
            <a:ext cx="7874400" cy="24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latin typeface="Montserrat"/>
              <a:ea typeface="Montserrat"/>
              <a:cs typeface="Montserrat"/>
              <a:sym typeface="Montserrat"/>
            </a:endParaRPr>
          </a:p>
          <a:p>
            <a:pPr indent="-288925" lvl="1" marL="91440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SzPts val="950"/>
              <a:buAutoNum type="arabicPeriod"/>
            </a:pPr>
            <a:r>
              <a:rPr lang="en" sz="950">
                <a:latin typeface="Montserrat"/>
                <a:ea typeface="Montserrat"/>
                <a:cs typeface="Montserrat"/>
                <a:sym typeface="Montserrat"/>
              </a:rPr>
              <a:t>This dataset contains a total of </a:t>
            </a:r>
            <a:r>
              <a:rPr b="1" lang="en" sz="950">
                <a:latin typeface="Montserrat"/>
                <a:ea typeface="Montserrat"/>
                <a:cs typeface="Montserrat"/>
                <a:sym typeface="Montserrat"/>
              </a:rPr>
              <a:t>2240 entries</a:t>
            </a:r>
            <a:r>
              <a:rPr lang="en" sz="950">
                <a:latin typeface="Montserrat"/>
                <a:ea typeface="Montserrat"/>
                <a:cs typeface="Montserrat"/>
                <a:sym typeface="Montserrat"/>
              </a:rPr>
              <a:t> and </a:t>
            </a:r>
            <a:r>
              <a:rPr b="1" lang="en" sz="950">
                <a:latin typeface="Montserrat"/>
                <a:ea typeface="Montserrat"/>
                <a:cs typeface="Montserrat"/>
                <a:sym typeface="Montserrat"/>
              </a:rPr>
              <a:t>29 columns</a:t>
            </a:r>
            <a:r>
              <a:rPr lang="en" sz="950">
                <a:latin typeface="Montserrat"/>
                <a:ea typeface="Montserrat"/>
                <a:cs typeface="Montserrat"/>
                <a:sym typeface="Montserrat"/>
              </a:rPr>
              <a:t> corresponding to clients information and their related activities with our business.</a:t>
            </a:r>
            <a:endParaRPr sz="950">
              <a:latin typeface="Montserrat"/>
              <a:ea typeface="Montserrat"/>
              <a:cs typeface="Montserrat"/>
              <a:sym typeface="Montserrat"/>
            </a:endParaRPr>
          </a:p>
          <a:p>
            <a:pPr indent="-28892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50"/>
              <a:buAutoNum type="arabicPeriod"/>
            </a:pPr>
            <a:r>
              <a:rPr lang="en" sz="950">
                <a:latin typeface="Montserrat"/>
                <a:ea typeface="Montserrat"/>
                <a:cs typeface="Montserrat"/>
                <a:sym typeface="Montserrat"/>
              </a:rPr>
              <a:t>Almost all data types are numeric (</a:t>
            </a:r>
            <a:r>
              <a:rPr b="1" lang="en" sz="950">
                <a:latin typeface="Montserrat"/>
                <a:ea typeface="Montserrat"/>
                <a:cs typeface="Montserrat"/>
                <a:sym typeface="Montserrat"/>
              </a:rPr>
              <a:t>25 integers</a:t>
            </a:r>
            <a:r>
              <a:rPr lang="en" sz="950">
                <a:latin typeface="Montserrat"/>
                <a:ea typeface="Montserrat"/>
                <a:cs typeface="Montserrat"/>
                <a:sym typeface="Montserrat"/>
              </a:rPr>
              <a:t> and </a:t>
            </a:r>
            <a:r>
              <a:rPr b="1" lang="en" sz="950">
                <a:latin typeface="Montserrat"/>
                <a:ea typeface="Montserrat"/>
                <a:cs typeface="Montserrat"/>
                <a:sym typeface="Montserrat"/>
              </a:rPr>
              <a:t>1 float</a:t>
            </a:r>
            <a:r>
              <a:rPr lang="en" sz="950">
                <a:latin typeface="Montserrat"/>
                <a:ea typeface="Montserrat"/>
                <a:cs typeface="Montserrat"/>
                <a:sym typeface="Montserrat"/>
              </a:rPr>
              <a:t>). Then, we have </a:t>
            </a:r>
            <a:r>
              <a:rPr b="1" lang="en" sz="950">
                <a:latin typeface="Montserrat"/>
                <a:ea typeface="Montserrat"/>
                <a:cs typeface="Montserrat"/>
                <a:sym typeface="Montserrat"/>
              </a:rPr>
              <a:t>3 objects</a:t>
            </a:r>
            <a:r>
              <a:rPr lang="en" sz="950"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950">
              <a:latin typeface="Montserrat"/>
              <a:ea typeface="Montserrat"/>
              <a:cs typeface="Montserrat"/>
              <a:sym typeface="Montserrat"/>
            </a:endParaRPr>
          </a:p>
          <a:p>
            <a:pPr indent="-28892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50"/>
              <a:buAutoNum type="arabicPeriod"/>
            </a:pPr>
            <a:r>
              <a:rPr lang="en" sz="950">
                <a:latin typeface="Montserrat"/>
                <a:ea typeface="Montserrat"/>
                <a:cs typeface="Montserrat"/>
                <a:sym typeface="Montserrat"/>
              </a:rPr>
              <a:t>Our first impression is that in the </a:t>
            </a:r>
            <a:r>
              <a:rPr b="1" lang="en" sz="950">
                <a:latin typeface="Montserrat"/>
                <a:ea typeface="Montserrat"/>
                <a:cs typeface="Montserrat"/>
                <a:sym typeface="Montserrat"/>
              </a:rPr>
              <a:t>categorical variables we will need to group and transform the values for optimization</a:t>
            </a:r>
            <a:r>
              <a:rPr lang="en" sz="950">
                <a:latin typeface="Montserrat"/>
                <a:ea typeface="Montserrat"/>
                <a:cs typeface="Montserrat"/>
                <a:sym typeface="Montserrat"/>
              </a:rPr>
              <a:t>. And we will see for the numeric variables, because some of them are one hot encoding, others are continual and some discrete.</a:t>
            </a:r>
            <a:endParaRPr sz="950">
              <a:latin typeface="Montserrat"/>
              <a:ea typeface="Montserrat"/>
              <a:cs typeface="Montserrat"/>
              <a:sym typeface="Montserrat"/>
            </a:endParaRPr>
          </a:p>
          <a:p>
            <a:pPr indent="-28892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50"/>
              <a:buAutoNum type="arabicPeriod"/>
            </a:pPr>
            <a:r>
              <a:rPr lang="en" sz="950">
                <a:latin typeface="Montserrat"/>
                <a:ea typeface="Montserrat"/>
                <a:cs typeface="Montserrat"/>
                <a:sym typeface="Montserrat"/>
              </a:rPr>
              <a:t>After this first look, our main objective will be to demographically sectorize the type of customer that participates in our campaigns in order to </a:t>
            </a:r>
            <a:r>
              <a:rPr b="1" lang="en" sz="950">
                <a:latin typeface="Montserrat"/>
                <a:ea typeface="Montserrat"/>
                <a:cs typeface="Montserrat"/>
                <a:sym typeface="Montserrat"/>
              </a:rPr>
              <a:t>detect which is our best type of customer</a:t>
            </a:r>
            <a:r>
              <a:rPr lang="en" sz="950"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950">
              <a:latin typeface="Montserrat"/>
              <a:ea typeface="Montserrat"/>
              <a:cs typeface="Montserrat"/>
              <a:sym typeface="Montserrat"/>
            </a:endParaRPr>
          </a:p>
          <a:p>
            <a:pPr indent="-28892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50"/>
              <a:buAutoNum type="arabicPeriod"/>
            </a:pPr>
            <a:r>
              <a:rPr lang="en" sz="950">
                <a:latin typeface="Montserrat"/>
                <a:ea typeface="Montserrat"/>
                <a:cs typeface="Montserrat"/>
                <a:sym typeface="Montserrat"/>
              </a:rPr>
              <a:t>Other objectives will be to interpret the </a:t>
            </a:r>
            <a:r>
              <a:rPr b="1" lang="en" sz="950">
                <a:latin typeface="Montserrat"/>
                <a:ea typeface="Montserrat"/>
                <a:cs typeface="Montserrat"/>
                <a:sym typeface="Montserrat"/>
              </a:rPr>
              <a:t>feasibility of campaigns</a:t>
            </a:r>
            <a:r>
              <a:rPr lang="en" sz="950"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b="1" lang="en" sz="950">
                <a:latin typeface="Montserrat"/>
                <a:ea typeface="Montserrat"/>
                <a:cs typeface="Montserrat"/>
                <a:sym typeface="Montserrat"/>
              </a:rPr>
              <a:t>preferences</a:t>
            </a:r>
            <a:r>
              <a:rPr lang="en" sz="950">
                <a:latin typeface="Montserrat"/>
                <a:ea typeface="Montserrat"/>
                <a:cs typeface="Montserrat"/>
                <a:sym typeface="Montserrat"/>
              </a:rPr>
              <a:t> and </a:t>
            </a:r>
            <a:r>
              <a:rPr b="1" lang="en" sz="950">
                <a:latin typeface="Montserrat"/>
                <a:ea typeface="Montserrat"/>
                <a:cs typeface="Montserrat"/>
                <a:sym typeface="Montserrat"/>
              </a:rPr>
              <a:t>expenditures</a:t>
            </a:r>
            <a:r>
              <a:rPr lang="en" sz="950">
                <a:latin typeface="Montserrat"/>
                <a:ea typeface="Montserrat"/>
                <a:cs typeface="Montserrat"/>
                <a:sym typeface="Montserrat"/>
              </a:rPr>
              <a:t> of our clients.</a:t>
            </a:r>
            <a:endParaRPr sz="950">
              <a:latin typeface="Montserrat"/>
              <a:ea typeface="Montserrat"/>
              <a:cs typeface="Montserrat"/>
              <a:sym typeface="Montserrat"/>
            </a:endParaRPr>
          </a:p>
          <a:p>
            <a:pPr indent="-28892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50"/>
              <a:buFont typeface="Montserrat"/>
              <a:buAutoNum type="arabicPeriod"/>
            </a:pPr>
            <a:r>
              <a:rPr lang="en" sz="950">
                <a:latin typeface="Montserrat"/>
                <a:ea typeface="Montserrat"/>
                <a:cs typeface="Montserrat"/>
                <a:sym typeface="Montserrat"/>
              </a:rPr>
              <a:t>We will </a:t>
            </a:r>
            <a:r>
              <a:rPr b="1" lang="en" sz="950">
                <a:latin typeface="Montserrat"/>
                <a:ea typeface="Montserrat"/>
                <a:cs typeface="Montserrat"/>
                <a:sym typeface="Montserrat"/>
              </a:rPr>
              <a:t>design specific buyer personas</a:t>
            </a:r>
            <a:r>
              <a:rPr lang="en" sz="950">
                <a:latin typeface="Montserrat"/>
                <a:ea typeface="Montserrat"/>
                <a:cs typeface="Montserrat"/>
                <a:sym typeface="Montserrat"/>
              </a:rPr>
              <a:t> thanks to the data reading we’ll have at the end.</a:t>
            </a:r>
            <a:endParaRPr sz="95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31"/>
          <p:cNvSpPr txBox="1"/>
          <p:nvPr>
            <p:ph type="title"/>
          </p:nvPr>
        </p:nvSpPr>
        <p:spPr>
          <a:xfrm>
            <a:off x="918294" y="341525"/>
            <a:ext cx="2427300" cy="55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2"/>
                </a:solidFill>
              </a:rPr>
              <a:t>CLIENTS STATISTICS</a:t>
            </a:r>
            <a:endParaRPr sz="2200">
              <a:solidFill>
                <a:schemeClr val="lt2"/>
              </a:solidFill>
            </a:endParaRPr>
          </a:p>
        </p:txBody>
      </p:sp>
      <p:sp>
        <p:nvSpPr>
          <p:cNvPr id="370" name="Google Shape;370;p31"/>
          <p:cNvSpPr txBox="1"/>
          <p:nvPr>
            <p:ph type="title"/>
          </p:nvPr>
        </p:nvSpPr>
        <p:spPr>
          <a:xfrm>
            <a:off x="3345559" y="331150"/>
            <a:ext cx="4644300" cy="55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accent1"/>
                </a:solidFill>
              </a:rPr>
              <a:t>Income vs Total Continuous Clusters</a:t>
            </a:r>
            <a:endParaRPr sz="2200">
              <a:solidFill>
                <a:schemeClr val="accent1"/>
              </a:solidFill>
            </a:endParaRPr>
          </a:p>
        </p:txBody>
      </p:sp>
      <p:pic>
        <p:nvPicPr>
          <p:cNvPr id="371" name="Google Shape;37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3244" y="929525"/>
            <a:ext cx="4552061" cy="3951349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72" name="Google Shape;372;p31"/>
          <p:cNvSpPr txBox="1"/>
          <p:nvPr>
            <p:ph idx="2" type="subTitle"/>
          </p:nvPr>
        </p:nvSpPr>
        <p:spPr>
          <a:xfrm>
            <a:off x="5623927" y="991900"/>
            <a:ext cx="2783400" cy="106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889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Char char="●"/>
            </a:pPr>
            <a:r>
              <a:rPr lang="en" sz="95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In all </a:t>
            </a:r>
            <a:r>
              <a:rPr b="1" lang="en" sz="95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Income</a:t>
            </a:r>
            <a:r>
              <a:rPr lang="en" sz="95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ranges, the </a:t>
            </a:r>
            <a:r>
              <a:rPr b="1" lang="en" sz="95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Middle-Age</a:t>
            </a:r>
            <a:r>
              <a:rPr lang="en" sz="95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sector predominates. Followed in the first half by the </a:t>
            </a:r>
            <a:r>
              <a:rPr b="1" lang="en" sz="95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Adult</a:t>
            </a:r>
            <a:r>
              <a:rPr lang="en" sz="95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group and in the second half by the </a:t>
            </a:r>
            <a:r>
              <a:rPr b="1" lang="en" sz="95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Senior</a:t>
            </a:r>
            <a:r>
              <a:rPr lang="en" sz="95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group</a:t>
            </a:r>
            <a:endParaRPr sz="95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t/>
            </a:r>
            <a:endParaRPr sz="95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88925" lvl="0" marL="45720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Char char="●"/>
            </a:pPr>
            <a:r>
              <a:rPr lang="en" sz="95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For </a:t>
            </a:r>
            <a:r>
              <a:rPr b="1" lang="en" sz="95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Amount Spent</a:t>
            </a:r>
            <a:r>
              <a:rPr lang="en" sz="95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b="1" lang="en" sz="95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Middle-Age</a:t>
            </a:r>
            <a:r>
              <a:rPr lang="en" sz="95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again dominates, followed by the </a:t>
            </a:r>
            <a:r>
              <a:rPr b="1" lang="en" sz="95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Adult</a:t>
            </a:r>
            <a:r>
              <a:rPr lang="en" sz="95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and </a:t>
            </a:r>
            <a:r>
              <a:rPr b="1" lang="en" sz="95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Senior</a:t>
            </a:r>
            <a:r>
              <a:rPr lang="en" sz="95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groups. During the increase in spending, we noted a drop in the </a:t>
            </a:r>
            <a:r>
              <a:rPr b="1" lang="en" sz="95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Adult</a:t>
            </a:r>
            <a:r>
              <a:rPr lang="en" sz="95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group and an increase in the </a:t>
            </a:r>
            <a:r>
              <a:rPr b="1" lang="en" sz="95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Senior</a:t>
            </a:r>
            <a:r>
              <a:rPr lang="en" sz="95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group</a:t>
            </a:r>
            <a:endParaRPr sz="95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t/>
            </a:r>
            <a:endParaRPr sz="95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88925" lvl="0" marL="45720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Char char="●"/>
            </a:pPr>
            <a:r>
              <a:rPr lang="en" sz="95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For </a:t>
            </a:r>
            <a:r>
              <a:rPr b="1" lang="en" sz="95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Total Purchases</a:t>
            </a:r>
            <a:r>
              <a:rPr lang="en" sz="95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, the evolution is quite similar to that observed for other variables. </a:t>
            </a:r>
            <a:r>
              <a:rPr b="1" lang="en" sz="95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Middle-Age</a:t>
            </a:r>
            <a:r>
              <a:rPr lang="en" sz="95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predominates, followed by </a:t>
            </a:r>
            <a:r>
              <a:rPr b="1" lang="en" sz="95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Adult</a:t>
            </a:r>
            <a:r>
              <a:rPr lang="en" sz="95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and </a:t>
            </a:r>
            <a:r>
              <a:rPr b="1" lang="en" sz="95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Senior</a:t>
            </a:r>
            <a:r>
              <a:rPr lang="en" sz="95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. As in Expenditure, </a:t>
            </a:r>
            <a:r>
              <a:rPr b="1" lang="en" sz="95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Senior</a:t>
            </a:r>
            <a:r>
              <a:rPr lang="en" sz="95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overpowers </a:t>
            </a:r>
            <a:r>
              <a:rPr b="1" lang="en" sz="95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Adult</a:t>
            </a:r>
            <a:r>
              <a:rPr lang="en" sz="95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as the number of purchases increases</a:t>
            </a:r>
            <a:endParaRPr sz="95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32"/>
          <p:cNvSpPr txBox="1"/>
          <p:nvPr>
            <p:ph type="title"/>
          </p:nvPr>
        </p:nvSpPr>
        <p:spPr>
          <a:xfrm>
            <a:off x="918294" y="341525"/>
            <a:ext cx="2427300" cy="55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2"/>
                </a:solidFill>
              </a:rPr>
              <a:t>CLIENTS STATISTICS</a:t>
            </a:r>
            <a:endParaRPr sz="2200">
              <a:solidFill>
                <a:schemeClr val="lt2"/>
              </a:solidFill>
            </a:endParaRPr>
          </a:p>
        </p:txBody>
      </p:sp>
      <p:sp>
        <p:nvSpPr>
          <p:cNvPr id="378" name="Google Shape;378;p32"/>
          <p:cNvSpPr txBox="1"/>
          <p:nvPr>
            <p:ph type="title"/>
          </p:nvPr>
        </p:nvSpPr>
        <p:spPr>
          <a:xfrm>
            <a:off x="3345559" y="331150"/>
            <a:ext cx="4644300" cy="55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accent1"/>
                </a:solidFill>
              </a:rPr>
              <a:t>Income &amp; Amount Spent Histograms</a:t>
            </a:r>
            <a:endParaRPr sz="2200">
              <a:solidFill>
                <a:schemeClr val="accent1"/>
              </a:solidFill>
            </a:endParaRPr>
          </a:p>
        </p:txBody>
      </p:sp>
      <p:sp>
        <p:nvSpPr>
          <p:cNvPr id="379" name="Google Shape;379;p32"/>
          <p:cNvSpPr txBox="1"/>
          <p:nvPr>
            <p:ph idx="2" type="subTitle"/>
          </p:nvPr>
        </p:nvSpPr>
        <p:spPr>
          <a:xfrm>
            <a:off x="3801824" y="991900"/>
            <a:ext cx="4054200" cy="106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889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Char char="●"/>
            </a:pPr>
            <a:r>
              <a:rPr lang="en" sz="95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For the distribution of </a:t>
            </a:r>
            <a:r>
              <a:rPr b="1" lang="en" sz="95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Income</a:t>
            </a:r>
            <a:r>
              <a:rPr lang="en" sz="95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grouped by </a:t>
            </a:r>
            <a:r>
              <a:rPr b="1" lang="en" sz="95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Level of Education</a:t>
            </a:r>
            <a:r>
              <a:rPr lang="en" sz="95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, we can see that </a:t>
            </a:r>
            <a:r>
              <a:rPr b="1" lang="en" sz="95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Graduation</a:t>
            </a:r>
            <a:r>
              <a:rPr lang="en" sz="95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dominates all ranges. We can understand that the </a:t>
            </a:r>
            <a:r>
              <a:rPr b="1" lang="en" sz="95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purchasing power</a:t>
            </a:r>
            <a:r>
              <a:rPr lang="en" sz="95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is correlated with the </a:t>
            </a:r>
            <a:r>
              <a:rPr b="1" lang="en" sz="95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grade of education</a:t>
            </a:r>
            <a:r>
              <a:rPr lang="en" sz="95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(the </a:t>
            </a:r>
            <a:r>
              <a:rPr b="1" lang="en" sz="95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Post-Graduation</a:t>
            </a:r>
            <a:r>
              <a:rPr lang="en" sz="95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groups are below, being less frequent)</a:t>
            </a:r>
            <a:endParaRPr sz="95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t/>
            </a:r>
            <a:endParaRPr sz="95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t/>
            </a:r>
            <a:endParaRPr sz="95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t/>
            </a:r>
            <a:endParaRPr sz="95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0" name="Google Shape;38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3849" y="991900"/>
            <a:ext cx="2509350" cy="201907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81" name="Google Shape;381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42125" y="2841750"/>
            <a:ext cx="2509349" cy="1990748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82" name="Google Shape;382;p32"/>
          <p:cNvSpPr txBox="1"/>
          <p:nvPr>
            <p:ph idx="2" type="subTitle"/>
          </p:nvPr>
        </p:nvSpPr>
        <p:spPr>
          <a:xfrm>
            <a:off x="789749" y="3763000"/>
            <a:ext cx="4054200" cy="106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889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Char char="●"/>
            </a:pPr>
            <a:r>
              <a:rPr lang="en" sz="95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In the distribution of Amount Spent, we see that the </a:t>
            </a:r>
            <a:r>
              <a:rPr b="1" lang="en" sz="95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Graduation</a:t>
            </a:r>
            <a:r>
              <a:rPr lang="en" sz="95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level also predominates. From the right-skewed distribution we understand that the </a:t>
            </a:r>
            <a:r>
              <a:rPr b="1" lang="en" sz="95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highest amount spent</a:t>
            </a:r>
            <a:r>
              <a:rPr lang="en" sz="95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is in the </a:t>
            </a:r>
            <a:r>
              <a:rPr b="1" lang="en" sz="95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first ranges</a:t>
            </a:r>
            <a:r>
              <a:rPr lang="en" sz="95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, diluting towards higher amounts spent</a:t>
            </a:r>
            <a:endParaRPr sz="95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t/>
            </a:r>
            <a:endParaRPr sz="95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t/>
            </a:r>
            <a:endParaRPr sz="95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t/>
            </a:r>
            <a:endParaRPr sz="95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t/>
            </a:r>
            <a:endParaRPr sz="95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33"/>
          <p:cNvSpPr txBox="1"/>
          <p:nvPr>
            <p:ph type="title"/>
          </p:nvPr>
        </p:nvSpPr>
        <p:spPr>
          <a:xfrm>
            <a:off x="918294" y="341525"/>
            <a:ext cx="2427300" cy="55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2"/>
                </a:solidFill>
              </a:rPr>
              <a:t>CLIENTS STATISTICS</a:t>
            </a:r>
            <a:endParaRPr sz="2200">
              <a:solidFill>
                <a:schemeClr val="lt2"/>
              </a:solidFill>
            </a:endParaRPr>
          </a:p>
        </p:txBody>
      </p:sp>
      <p:sp>
        <p:nvSpPr>
          <p:cNvPr id="388" name="Google Shape;388;p33"/>
          <p:cNvSpPr txBox="1"/>
          <p:nvPr>
            <p:ph type="title"/>
          </p:nvPr>
        </p:nvSpPr>
        <p:spPr>
          <a:xfrm>
            <a:off x="3345559" y="331150"/>
            <a:ext cx="4644300" cy="55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accent1"/>
                </a:solidFill>
              </a:rPr>
              <a:t>Amount Spent vs Income</a:t>
            </a:r>
            <a:endParaRPr sz="2200">
              <a:solidFill>
                <a:schemeClr val="accent1"/>
              </a:solidFill>
            </a:endParaRPr>
          </a:p>
        </p:txBody>
      </p:sp>
      <p:sp>
        <p:nvSpPr>
          <p:cNvPr id="389" name="Google Shape;389;p33"/>
          <p:cNvSpPr txBox="1"/>
          <p:nvPr>
            <p:ph idx="2" type="subTitle"/>
          </p:nvPr>
        </p:nvSpPr>
        <p:spPr>
          <a:xfrm>
            <a:off x="4203291" y="991900"/>
            <a:ext cx="4054200" cy="106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889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Char char="●"/>
            </a:pPr>
            <a:r>
              <a:rPr lang="en" sz="95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In this plot, we can see how the mass of </a:t>
            </a:r>
            <a:r>
              <a:rPr b="1" lang="en" sz="95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Adults</a:t>
            </a:r>
            <a:r>
              <a:rPr lang="en" sz="95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is agglomerated in the first ranks and </a:t>
            </a:r>
            <a:r>
              <a:rPr b="1" lang="en" sz="95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Middle-Age</a:t>
            </a:r>
            <a:r>
              <a:rPr lang="en" sz="95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is gaining relevance in a linear ascent</a:t>
            </a:r>
            <a:endParaRPr sz="95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t/>
            </a:r>
            <a:endParaRPr sz="95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t/>
            </a:r>
            <a:endParaRPr sz="95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t/>
            </a:r>
            <a:endParaRPr sz="95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t/>
            </a:r>
            <a:endParaRPr sz="95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p33"/>
          <p:cNvSpPr txBox="1"/>
          <p:nvPr>
            <p:ph idx="2" type="subTitle"/>
          </p:nvPr>
        </p:nvSpPr>
        <p:spPr>
          <a:xfrm>
            <a:off x="604596" y="3857450"/>
            <a:ext cx="4054200" cy="106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889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Char char="●"/>
            </a:pPr>
            <a:r>
              <a:rPr lang="en" sz="95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In the same plot but grouped by </a:t>
            </a:r>
            <a:r>
              <a:rPr b="1" lang="en" sz="95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Education</a:t>
            </a:r>
            <a:r>
              <a:rPr lang="en" sz="95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, we see that the lowest levels of education are grouped in the first ranks. The progression is linear and the higher levels of </a:t>
            </a:r>
            <a:r>
              <a:rPr b="1" lang="en" sz="95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Education</a:t>
            </a:r>
            <a:r>
              <a:rPr lang="en" sz="95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predominate</a:t>
            </a:r>
            <a:endParaRPr sz="95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t/>
            </a:r>
            <a:endParaRPr sz="95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t/>
            </a:r>
            <a:endParaRPr sz="95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t/>
            </a:r>
            <a:endParaRPr sz="95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t/>
            </a:r>
            <a:endParaRPr sz="95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t/>
            </a:r>
            <a:endParaRPr sz="95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91" name="Google Shape;39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9063" y="1084376"/>
            <a:ext cx="3589574" cy="1917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92" name="Google Shape;392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76875" y="2718600"/>
            <a:ext cx="3589574" cy="1917106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rocery Store Business Plan by Slidesgo">
  <a:themeElements>
    <a:clrScheme name="Simple Light">
      <a:dk1>
        <a:srgbClr val="191919"/>
      </a:dk1>
      <a:lt1>
        <a:srgbClr val="FFFFFF"/>
      </a:lt1>
      <a:dk2>
        <a:srgbClr val="FDFFF1"/>
      </a:dk2>
      <a:lt2>
        <a:srgbClr val="656B30"/>
      </a:lt2>
      <a:accent1>
        <a:srgbClr val="F66262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